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1" r:id="rId1"/>
  </p:sldMasterIdLst>
  <p:notesMasterIdLst>
    <p:notesMasterId r:id="rId45"/>
  </p:notesMasterIdLst>
  <p:handoutMasterIdLst>
    <p:handoutMasterId r:id="rId46"/>
  </p:handoutMasterIdLst>
  <p:sldIdLst>
    <p:sldId id="1269" r:id="rId2"/>
    <p:sldId id="1271" r:id="rId3"/>
    <p:sldId id="1270" r:id="rId4"/>
    <p:sldId id="1272" r:id="rId5"/>
    <p:sldId id="1273" r:id="rId6"/>
    <p:sldId id="1276" r:id="rId7"/>
    <p:sldId id="1275" r:id="rId8"/>
    <p:sldId id="1274" r:id="rId9"/>
    <p:sldId id="1277" r:id="rId10"/>
    <p:sldId id="1278" r:id="rId11"/>
    <p:sldId id="1279" r:id="rId12"/>
    <p:sldId id="1280" r:id="rId13"/>
    <p:sldId id="1282" r:id="rId14"/>
    <p:sldId id="1291" r:id="rId15"/>
    <p:sldId id="1292" r:id="rId16"/>
    <p:sldId id="1294" r:id="rId17"/>
    <p:sldId id="1293" r:id="rId18"/>
    <p:sldId id="1295" r:id="rId19"/>
    <p:sldId id="1297" r:id="rId20"/>
    <p:sldId id="1296" r:id="rId21"/>
    <p:sldId id="1298" r:id="rId22"/>
    <p:sldId id="1286" r:id="rId23"/>
    <p:sldId id="1285" r:id="rId24"/>
    <p:sldId id="1283" r:id="rId25"/>
    <p:sldId id="1284" r:id="rId26"/>
    <p:sldId id="1300" r:id="rId27"/>
    <p:sldId id="1301" r:id="rId28"/>
    <p:sldId id="1305" r:id="rId29"/>
    <p:sldId id="1306" r:id="rId30"/>
    <p:sldId id="1304" r:id="rId31"/>
    <p:sldId id="1308" r:id="rId32"/>
    <p:sldId id="1309" r:id="rId33"/>
    <p:sldId id="1287" r:id="rId34"/>
    <p:sldId id="1288" r:id="rId35"/>
    <p:sldId id="1289" r:id="rId36"/>
    <p:sldId id="1290" r:id="rId37"/>
    <p:sldId id="1310" r:id="rId38"/>
    <p:sldId id="1311" r:id="rId39"/>
    <p:sldId id="1313" r:id="rId40"/>
    <p:sldId id="1312" r:id="rId41"/>
    <p:sldId id="1314" r:id="rId42"/>
    <p:sldId id="1315" r:id="rId43"/>
    <p:sldId id="340" r:id="rId44"/>
  </p:sldIdLst>
  <p:sldSz cx="12192000" cy="6858000"/>
  <p:notesSz cx="9601200" cy="150876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98" userDrawn="1">
          <p15:clr>
            <a:srgbClr val="A4A3A4"/>
          </p15:clr>
        </p15:guide>
        <p15:guide id="2" orient="horz" pos="3992" userDrawn="1">
          <p15:clr>
            <a:srgbClr val="A4A3A4"/>
          </p15:clr>
        </p15:guide>
        <p15:guide id="3" orient="horz" pos="2869" userDrawn="1">
          <p15:clr>
            <a:srgbClr val="A4A3A4"/>
          </p15:clr>
        </p15:guide>
        <p15:guide id="4" pos="1045" userDrawn="1">
          <p15:clr>
            <a:srgbClr val="A4A3A4"/>
          </p15:clr>
        </p15:guide>
        <p15:guide id="5" pos="2509" userDrawn="1">
          <p15:clr>
            <a:srgbClr val="A4A3A4"/>
          </p15:clr>
        </p15:guide>
        <p15:guide id="6" pos="4297" userDrawn="1">
          <p15:clr>
            <a:srgbClr val="A4A3A4"/>
          </p15:clr>
        </p15:guide>
        <p15:guide id="7" pos="586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33CC"/>
    <a:srgbClr val="9CD014"/>
    <a:srgbClr val="5180D5"/>
    <a:srgbClr val="4879D2"/>
    <a:srgbClr val="4174D1"/>
    <a:srgbClr val="F6B940"/>
    <a:srgbClr val="3CB9B5"/>
    <a:srgbClr val="FF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3883" autoAdjust="0"/>
  </p:normalViewPr>
  <p:slideViewPr>
    <p:cSldViewPr snapToGrid="0">
      <p:cViewPr varScale="1">
        <p:scale>
          <a:sx n="77" d="100"/>
          <a:sy n="77" d="100"/>
        </p:scale>
        <p:origin x="662" y="67"/>
      </p:cViewPr>
      <p:guideLst>
        <p:guide orient="horz" pos="1798"/>
        <p:guide orient="horz" pos="3992"/>
        <p:guide orient="horz" pos="2869"/>
        <p:guide pos="1045"/>
        <p:guide pos="2509"/>
        <p:guide pos="4297"/>
        <p:guide pos="58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9"/>
            <a:ext cx="4113824" cy="7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>
            <a:lvl1pPr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87380" y="9"/>
            <a:ext cx="4113824" cy="7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>
            <a:lvl1pPr algn="r"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14305964"/>
            <a:ext cx="4113824" cy="75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b" anchorCtr="0" compatLnSpc="1">
            <a:prstTxWarp prst="textNoShape">
              <a:avLst/>
            </a:prstTxWarp>
          </a:bodyPr>
          <a:lstStyle>
            <a:lvl1pPr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87380" y="14305964"/>
            <a:ext cx="4113824" cy="75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b" anchorCtr="0" compatLnSpc="1">
            <a:prstTxWarp prst="textNoShape">
              <a:avLst/>
            </a:prstTxWarp>
          </a:bodyPr>
          <a:lstStyle>
            <a:lvl1pPr algn="r">
              <a:defRPr kumimoji="0" sz="2000" b="0">
                <a:solidFill>
                  <a:schemeClr val="tx1"/>
                </a:solidFill>
              </a:defRPr>
            </a:lvl1pPr>
          </a:lstStyle>
          <a:p>
            <a:fld id="{EDC571C1-E78D-43CD-AA6B-13C23D040F66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01340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9"/>
            <a:ext cx="4113824" cy="7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>
            <a:lvl1pPr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87380" y="9"/>
            <a:ext cx="4113824" cy="7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>
            <a:lvl1pPr algn="r"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63525" y="1136650"/>
            <a:ext cx="10129838" cy="5699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66150" y="7218131"/>
            <a:ext cx="7068918" cy="6711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14305964"/>
            <a:ext cx="4113824" cy="75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b" anchorCtr="0" compatLnSpc="1">
            <a:prstTxWarp prst="textNoShape">
              <a:avLst/>
            </a:prstTxWarp>
          </a:bodyPr>
          <a:lstStyle>
            <a:lvl1pPr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87380" y="14305964"/>
            <a:ext cx="4113824" cy="75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b" anchorCtr="0" compatLnSpc="1">
            <a:prstTxWarp prst="textNoShape">
              <a:avLst/>
            </a:prstTxWarp>
          </a:bodyPr>
          <a:lstStyle>
            <a:lvl1pPr algn="r">
              <a:defRPr kumimoji="0" sz="2000" b="0">
                <a:solidFill>
                  <a:schemeClr val="tx1"/>
                </a:solidFill>
              </a:defRPr>
            </a:lvl1pPr>
          </a:lstStyle>
          <a:p>
            <a:fld id="{5E198072-E4D9-4522-9D18-FAE066E7DDA4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179977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307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1221248" indent="-469710"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878843" indent="-375769"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2630378" indent="-375769"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3381916" indent="-375769"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4133452" indent="-375769" defTabSz="155787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4884988" indent="-375769" defTabSz="155787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5636525" indent="-375769" defTabSz="155787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6388061" indent="-375769" defTabSz="155787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29A9694-3989-4646-80AD-6607C9160328}" type="slidenum">
              <a:rPr lang="en-US" altLang="zh-TW"/>
              <a:pPr/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61762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0117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130C8D94-8C3F-4608-9CE0-1BC71DB68FB4}"/>
              </a:ext>
            </a:extLst>
          </p:cNvPr>
          <p:cNvSpPr/>
          <p:nvPr userDrawn="1"/>
        </p:nvSpPr>
        <p:spPr>
          <a:xfrm>
            <a:off x="449044" y="6795848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6FD7E36-4CBF-440D-8CCA-778927700304}"/>
              </a:ext>
            </a:extLst>
          </p:cNvPr>
          <p:cNvSpPr/>
          <p:nvPr userDrawn="1"/>
        </p:nvSpPr>
        <p:spPr>
          <a:xfrm>
            <a:off x="8044657" y="6792291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03B3F57E-60E6-4487-84C7-DC1705E8BF6E}"/>
              </a:ext>
            </a:extLst>
          </p:cNvPr>
          <p:cNvSpPr/>
          <p:nvPr userDrawn="1"/>
        </p:nvSpPr>
        <p:spPr>
          <a:xfrm>
            <a:off x="4244340" y="6795848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152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6721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1518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641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782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22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803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675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635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32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558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610985"/>
            <a:ext cx="10515600" cy="1079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osis" panose="02010703020202060003" pitchFamily="2" charset="0"/>
                <a:ea typeface="微軟正黑體" panose="020B0604030504040204" pitchFamily="34" charset="-120"/>
                <a:cs typeface="Tahoma" panose="020B060403050404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207925" y="63569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osis" panose="02010703020202060003" pitchFamily="2" charset="0"/>
                <a:ea typeface="微軟正黑體" panose="020B0604030504040204" pitchFamily="34" charset="-120"/>
                <a:cs typeface="Tahoma" panose="020B0604030504040204" pitchFamily="34" charset="0"/>
              </a:defRPr>
            </a:lvl1pPr>
          </a:lstStyle>
          <a:p>
            <a:fld id="{11A71E4D-F64C-44C6-8E7A-46240258AB5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C300404-4627-4CD2-93D2-2A71851D7B3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7150" y="7185"/>
            <a:ext cx="3613150" cy="6133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2A51AC7-E25E-459B-918D-7DBA97211F1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62821" y="77787"/>
            <a:ext cx="1288724" cy="425404"/>
          </a:xfrm>
          <a:prstGeom prst="rect">
            <a:avLst/>
          </a:prstGeom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0C83B8DE-9143-4825-A066-8A7FC4F8EA14}"/>
              </a:ext>
            </a:extLst>
          </p:cNvPr>
          <p:cNvSpPr/>
          <p:nvPr userDrawn="1"/>
        </p:nvSpPr>
        <p:spPr>
          <a:xfrm>
            <a:off x="449044" y="6795848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76C0F2CF-C1F3-485C-9CD1-01AFA5B45F67}"/>
              </a:ext>
            </a:extLst>
          </p:cNvPr>
          <p:cNvSpPr/>
          <p:nvPr userDrawn="1"/>
        </p:nvSpPr>
        <p:spPr>
          <a:xfrm>
            <a:off x="8044657" y="6792291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2039B131-D2F2-4085-AF2C-E0E2061F77CC}"/>
              </a:ext>
            </a:extLst>
          </p:cNvPr>
          <p:cNvSpPr/>
          <p:nvPr userDrawn="1"/>
        </p:nvSpPr>
        <p:spPr>
          <a:xfrm>
            <a:off x="4244340" y="6795848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1752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DPM-lab/llm-lora-fine-tuning-course/blob/main/lyrics-llm-lora-demo.ipynb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DPM-lab/llm-lora-fine-tuning-course/blob/main/lyrics-llm-lora-demo.ipynb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SDPM-lab/llm-lora-fine-tuning-course/blob/main/docs/presentations/2025%E6%99%BA%E6%85%A7%E5%89%B5%E6%96%B0%E9%97%9C%E9%8D%B5%E4%BA%BA%E6%89%8D-%E5%A4%A7%E5%9E%8B%E8%AA%9E%E8%A8%80%E6%A8%A1%E5%9E%8BLoRA%E5%BE%AE%E8%AA%BF%E8%A8%93%E7%B7%B4.pptx" TargetMode="External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457768" y="2421670"/>
            <a:ext cx="9276463" cy="1470025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</a:pPr>
            <a:r>
              <a:rPr kumimoji="1" lang="zh-TW" altLang="en-US" sz="5400" b="1" dirty="0">
                <a:solidFill>
                  <a:srgbClr val="000099"/>
                </a:solidFill>
                <a:latin typeface="微軟正黑體" panose="020B0604030504040204" pitchFamily="34" charset="-120"/>
                <a:cs typeface="+mj-cs"/>
              </a:rPr>
              <a:t>大型語言模型 </a:t>
            </a:r>
            <a:r>
              <a:rPr kumimoji="1" lang="en-US" altLang="zh-TW" sz="5400" b="1" dirty="0" err="1">
                <a:solidFill>
                  <a:srgbClr val="000099"/>
                </a:solidFill>
                <a:latin typeface="微軟正黑體" panose="020B0604030504040204" pitchFamily="34" charset="-120"/>
                <a:cs typeface="+mj-cs"/>
              </a:rPr>
              <a:t>LoRA</a:t>
            </a:r>
            <a:r>
              <a:rPr kumimoji="1" lang="en-US" altLang="zh-TW" sz="5400" b="1" dirty="0">
                <a:solidFill>
                  <a:srgbClr val="000099"/>
                </a:solidFill>
                <a:latin typeface="微軟正黑體" panose="020B0604030504040204" pitchFamily="34" charset="-120"/>
                <a:cs typeface="+mj-cs"/>
              </a:rPr>
              <a:t> </a:t>
            </a:r>
            <a:r>
              <a:rPr kumimoji="1" lang="zh-TW" altLang="en-US" sz="5400" b="1" dirty="0">
                <a:solidFill>
                  <a:srgbClr val="000099"/>
                </a:solidFill>
                <a:latin typeface="微軟正黑體" panose="020B0604030504040204" pitchFamily="34" charset="-120"/>
                <a:cs typeface="+mj-cs"/>
              </a:rPr>
              <a:t>微調訓練</a:t>
            </a: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263056" y="3891695"/>
            <a:ext cx="7834313" cy="282343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endParaRPr lang="en-US" altLang="zh-TW" sz="3200" dirty="0"/>
          </a:p>
          <a:p>
            <a:pPr eaLnBrk="1" hangingPunct="1">
              <a:lnSpc>
                <a:spcPct val="90000"/>
              </a:lnSpc>
            </a:pPr>
            <a:endParaRPr lang="en-US" altLang="zh-TW" sz="3200" dirty="0"/>
          </a:p>
          <a:p>
            <a:pPr eaLnBrk="1" hangingPunct="1">
              <a:lnSpc>
                <a:spcPct val="90000"/>
              </a:lnSpc>
            </a:pPr>
            <a:endParaRPr lang="en-US" altLang="zh-TW" sz="3200" dirty="0"/>
          </a:p>
          <a:p>
            <a:pPr lvl="0">
              <a:buClr>
                <a:schemeClr val="dk1"/>
              </a:buClr>
              <a:buSzPts val="2800"/>
            </a:pPr>
            <a:r>
              <a:rPr lang="en-US" altLang="zh-TW" sz="3200" dirty="0" err="1">
                <a:latin typeface="Calibri"/>
                <a:ea typeface="Calibri"/>
                <a:cs typeface="Calibri"/>
                <a:sym typeface="Calibri"/>
              </a:rPr>
              <a:t>SDPMLab</a:t>
            </a:r>
            <a:r>
              <a:rPr lang="en-US" altLang="zh-TW" sz="3200" dirty="0">
                <a:latin typeface="Calibri"/>
                <a:ea typeface="Calibri"/>
                <a:cs typeface="Calibri"/>
                <a:sym typeface="Calibri"/>
              </a:rPr>
              <a:t>, NKNU</a:t>
            </a:r>
            <a:endParaRPr lang="zh-TW" altLang="en-US" sz="3200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2800"/>
            </a:pPr>
            <a:r>
              <a:rPr lang="zh-TW" altLang="en-US" sz="2800" dirty="0">
                <a:latin typeface="Calibri"/>
                <a:ea typeface="Calibri"/>
                <a:cs typeface="Calibri"/>
                <a:sym typeface="Calibri"/>
              </a:rPr>
              <a:t>軟體開發與流程管理實驗室 </a:t>
            </a:r>
            <a:r>
              <a:rPr lang="en-US" altLang="zh-TW" sz="2800" dirty="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zh-TW" altLang="en-US" sz="2800" dirty="0">
                <a:latin typeface="Calibri"/>
                <a:ea typeface="Calibri"/>
                <a:cs typeface="Calibri"/>
                <a:sym typeface="Calibri"/>
              </a:rPr>
              <a:t>國立高雄師範大學</a:t>
            </a:r>
          </a:p>
          <a:p>
            <a:pPr eaLnBrk="1" hangingPunct="1">
              <a:lnSpc>
                <a:spcPct val="90000"/>
              </a:lnSpc>
            </a:pP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204964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3CD95-BA59-58EF-0128-C7F4B107D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DCAF8A-0501-A4DC-F695-02F23036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什麼是 </a:t>
            </a:r>
            <a:r>
              <a:rPr lang="en-US" altLang="zh-TW" dirty="0" err="1">
                <a:latin typeface="微軟正黑體" panose="020B0604030504040204" pitchFamily="34" charset="-12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</a:rPr>
              <a:t>(Low-Rank Adaptation)</a:t>
            </a:r>
            <a:r>
              <a:rPr lang="zh-TW" altLang="en-US" dirty="0">
                <a:latin typeface="微軟正黑體" panose="020B0604030504040204" pitchFamily="34" charset="-120"/>
              </a:rPr>
              <a:t>？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94850C8-598F-FD1E-6C64-AB5074924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421390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定義與概念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en-US" altLang="zh-TW" dirty="0" err="1">
                <a:latin typeface="微軟正黑體" panose="020B0604030504040204" pitchFamily="34" charset="-120"/>
              </a:rPr>
              <a:t>LoRA</a:t>
            </a:r>
            <a:r>
              <a:rPr lang="zh-TW" altLang="en-US" dirty="0">
                <a:latin typeface="微軟正黑體" panose="020B0604030504040204" pitchFamily="34" charset="-120"/>
              </a:rPr>
              <a:t> 是一種</a:t>
            </a:r>
            <a:r>
              <a:rPr lang="zh-TW" altLang="en-US" b="1" dirty="0">
                <a:latin typeface="微軟正黑體" panose="020B0604030504040204" pitchFamily="34" charset="-120"/>
              </a:rPr>
              <a:t>低秩適應微調技術</a:t>
            </a:r>
            <a:r>
              <a:rPr lang="zh-TW" altLang="en-US" dirty="0">
                <a:latin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在不改變原始模型參數的前提下，引入少量可訓練參數。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適用於</a:t>
            </a:r>
            <a:r>
              <a:rPr lang="zh-TW" altLang="en-US" b="1" dirty="0">
                <a:latin typeface="微軟正黑體" panose="020B0604030504040204" pitchFamily="34" charset="-120"/>
              </a:rPr>
              <a:t>大型語言模型</a:t>
            </a:r>
            <a:r>
              <a:rPr lang="en-US" altLang="zh-TW" b="1" dirty="0">
                <a:latin typeface="微軟正黑體" panose="020B0604030504040204" pitchFamily="34" charset="-120"/>
              </a:rPr>
              <a:t>(LLM) </a:t>
            </a:r>
            <a:r>
              <a:rPr lang="zh-TW" altLang="en-US" dirty="0">
                <a:latin typeface="微軟正黑體" panose="020B0604030504040204" pitchFamily="34" charset="-120"/>
              </a:rPr>
              <a:t>微調。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解決問題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降地計算需求：</a:t>
            </a:r>
            <a:r>
              <a:rPr lang="zh-TW" altLang="en-US" dirty="0">
                <a:latin typeface="微軟正黑體" panose="020B0604030504040204" pitchFamily="34" charset="-120"/>
              </a:rPr>
              <a:t>大型模型參數太多，完整微調資源需求大。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節省時間成本：</a:t>
            </a:r>
            <a:r>
              <a:rPr lang="zh-TW" altLang="en-US" dirty="0">
                <a:latin typeface="微軟正黑體" panose="020B0604030504040204" pitchFamily="34" charset="-120"/>
              </a:rPr>
              <a:t>只訓練部分參數，節省成本與時間。</a:t>
            </a:r>
            <a:endParaRPr lang="en-US" altLang="zh-TW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C174E6-1F2B-2340-2589-0EC35A95A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307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DC54-A1C2-E293-44CA-D0A6C8F46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56C73D-A24F-DB30-7351-1A5D08A7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的原理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直排文字版面配置區 2">
                <a:extLst>
                  <a:ext uri="{FF2B5EF4-FFF2-40B4-BE49-F238E27FC236}">
                    <a16:creationId xmlns:a16="http://schemas.microsoft.com/office/drawing/2014/main" id="{5C8A9622-386A-D40C-D100-271AA6D4D61B}"/>
                  </a:ext>
                </a:extLst>
              </p:cNvPr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838200" y="1825625"/>
                <a:ext cx="4717774" cy="4421390"/>
              </a:xfrm>
            </p:spPr>
            <p:txBody>
              <a:bodyPr vert="horz">
                <a:norm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</a:rPr>
                  <a:t>初始化：</a:t>
                </a:r>
                <a:endParaRPr lang="en-US" altLang="zh-TW" b="1" dirty="0">
                  <a:latin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TW" dirty="0">
                  <a:latin typeface="微軟正黑體" panose="020B0604030504040204" pitchFamily="34" charset="-12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latin typeface="微軟正黑體" panose="020B0604030504040204" pitchFamily="34" charset="-120"/>
                </a:endParaRPr>
              </a:p>
              <a:p>
                <a:r>
                  <a:rPr lang="zh-TW" altLang="en-US" b="1" dirty="0">
                    <a:latin typeface="微軟正黑體" panose="020B0604030504040204" pitchFamily="34" charset="-120"/>
                  </a:rPr>
                  <a:t>計算 </a:t>
                </a:r>
                <a:r>
                  <a:rPr lang="en-US" altLang="zh-TW" b="1" dirty="0" err="1">
                    <a:latin typeface="微軟正黑體" panose="020B0604030504040204" pitchFamily="34" charset="-120"/>
                  </a:rPr>
                  <a:t>LoRA</a:t>
                </a:r>
                <a:r>
                  <a:rPr lang="en-US" altLang="zh-TW" b="1" dirty="0">
                    <a:latin typeface="微軟正黑體" panose="020B0604030504040204" pitchFamily="34" charset="-120"/>
                  </a:rPr>
                  <a:t> </a:t>
                </a:r>
                <a:r>
                  <a:rPr lang="zh-TW" altLang="en-US" b="1" dirty="0">
                    <a:latin typeface="微軟正黑體" panose="020B0604030504040204" pitchFamily="34" charset="-120"/>
                  </a:rPr>
                  <a:t>參數：</a:t>
                </a:r>
                <a:r>
                  <a:rPr lang="en-US" altLang="zh-TW" b="1" dirty="0">
                    <a:latin typeface="微軟正黑體" panose="020B0604030504040204" pitchFamily="34" charset="-12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br>
                  <a:rPr lang="en-US" altLang="zh-TW" dirty="0"/>
                </a:b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r>
                  <a:rPr lang="zh-TW" altLang="en-US" b="1" dirty="0"/>
                  <a:t>最終輸出：</a:t>
                </a:r>
                <a:endParaRPr lang="en-US" altLang="zh-TW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zh-TW" dirty="0"/>
              </a:p>
              <a:p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>
                  <a:latin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直排文字版面配置區 2">
                <a:extLst>
                  <a:ext uri="{FF2B5EF4-FFF2-40B4-BE49-F238E27FC236}">
                    <a16:creationId xmlns:a16="http://schemas.microsoft.com/office/drawing/2014/main" id="{5C8A9622-386A-D40C-D100-271AA6D4D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838200" y="1825625"/>
                <a:ext cx="4717774" cy="4421390"/>
              </a:xfrm>
              <a:blipFill>
                <a:blip r:embed="rId2"/>
                <a:stretch>
                  <a:fillRect l="-2329" t="-22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59ACE1-AD54-27E0-CB16-6A8516CD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7743" y="6356955"/>
            <a:ext cx="2743200" cy="365125"/>
          </a:xfrm>
        </p:spPr>
        <p:txBody>
          <a:bodyPr/>
          <a:lstStyle/>
          <a:p>
            <a:fld id="{11A71E4D-F64C-44C6-8E7A-46240258AB56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6CD964-61EB-C5F9-06F0-F88E4AF0A024}"/>
              </a:ext>
            </a:extLst>
          </p:cNvPr>
          <p:cNvSpPr txBox="1"/>
          <p:nvPr/>
        </p:nvSpPr>
        <p:spPr>
          <a:xfrm>
            <a:off x="377530" y="6247015"/>
            <a:ext cx="607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圖片來源</a:t>
            </a:r>
            <a:r>
              <a:rPr lang="en-US" altLang="zh-TW" dirty="0"/>
              <a:t>:https://</a:t>
            </a:r>
            <a:r>
              <a:rPr lang="en-US" altLang="zh-TW" dirty="0" err="1"/>
              <a:t>blog.philip-huang.tech</a:t>
            </a:r>
            <a:r>
              <a:rPr lang="en-US" altLang="zh-TW" dirty="0"/>
              <a:t>/?page=</a:t>
            </a:r>
            <a:r>
              <a:rPr lang="en-US" altLang="zh-TW" dirty="0" err="1"/>
              <a:t>peft</a:t>
            </a:r>
            <a:r>
              <a:rPr lang="en-US" altLang="zh-TW" dirty="0"/>
              <a:t>-overview</a:t>
            </a:r>
            <a:endParaRPr lang="zh-TW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C4329FC-C530-35ED-F379-941AFD6E2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4" y="1500963"/>
            <a:ext cx="6042902" cy="44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31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BB644-D869-17DF-5BF2-CA3F3B791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AC233A-ACEE-17D9-2B7B-688E5762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</a:rPr>
              <a:t> 微調任務中 </a:t>
            </a:r>
            <a:r>
              <a:rPr lang="en-US" altLang="zh-TW" dirty="0" err="1">
                <a:latin typeface="微軟正黑體" panose="020B0604030504040204" pitchFamily="34" charset="-120"/>
              </a:rPr>
              <a:t>LoRA</a:t>
            </a:r>
            <a:r>
              <a:rPr lang="zh-TW" altLang="en-US" dirty="0">
                <a:latin typeface="微軟正黑體" panose="020B0604030504040204" pitchFamily="34" charset="-120"/>
              </a:rPr>
              <a:t> 的應用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64A84C7-CED9-59E1-2DCB-B930F0E51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18422"/>
            <a:ext cx="3048000" cy="3928592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注意力矩陣微調：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zh-TW" dirty="0">
                <a:latin typeface="微軟正黑體" panose="020B0604030504040204" pitchFamily="34" charset="-120"/>
              </a:rPr>
              <a:t>查詢（</a:t>
            </a:r>
            <a:r>
              <a:rPr lang="en-US" altLang="zh-TW" dirty="0">
                <a:latin typeface="微軟正黑體" panose="020B0604030504040204" pitchFamily="34" charset="-120"/>
              </a:rPr>
              <a:t>Query</a:t>
            </a:r>
            <a:r>
              <a:rPr lang="zh-TW" altLang="zh-TW" dirty="0">
                <a:latin typeface="微軟正黑體" panose="020B0604030504040204" pitchFamily="34" charset="-120"/>
              </a:rPr>
              <a:t>）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zh-TW" dirty="0">
                <a:latin typeface="微軟正黑體" panose="020B0604030504040204" pitchFamily="34" charset="-120"/>
              </a:rPr>
              <a:t>鍵（</a:t>
            </a:r>
            <a:r>
              <a:rPr lang="en-US" altLang="zh-TW" dirty="0">
                <a:latin typeface="微軟正黑體" panose="020B0604030504040204" pitchFamily="34" charset="-120"/>
              </a:rPr>
              <a:t>Key</a:t>
            </a:r>
            <a:r>
              <a:rPr lang="zh-TW" altLang="zh-TW" dirty="0">
                <a:latin typeface="微軟正黑體" panose="020B0604030504040204" pitchFamily="34" charset="-120"/>
              </a:rPr>
              <a:t>）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zh-TW" dirty="0">
                <a:latin typeface="微軟正黑體" panose="020B0604030504040204" pitchFamily="34" charset="-120"/>
              </a:rPr>
              <a:t>值（</a:t>
            </a:r>
            <a:r>
              <a:rPr lang="en-US" altLang="zh-TW" dirty="0">
                <a:latin typeface="微軟正黑體" panose="020B0604030504040204" pitchFamily="34" charset="-120"/>
              </a:rPr>
              <a:t>Value</a:t>
            </a:r>
            <a:r>
              <a:rPr lang="zh-TW" altLang="zh-TW" dirty="0">
                <a:latin typeface="微軟正黑體" panose="020B0604030504040204" pitchFamily="34" charset="-120"/>
              </a:rPr>
              <a:t>）</a:t>
            </a:r>
            <a:endParaRPr lang="en-US" altLang="zh-TW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A2F4C1-0AC1-443A-5BA9-482FB3B68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FBE856-656F-59C2-C928-BCC810317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269551"/>
            <a:ext cx="8025168" cy="350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60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1253B-3F6E-5802-822E-66086E311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60213B-6A00-52E3-4A92-AC54A34DC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的 </a:t>
            </a:r>
            <a:r>
              <a:rPr lang="en-US" altLang="zh-TW" dirty="0">
                <a:latin typeface="微軟正黑體" panose="020B0604030504040204" pitchFamily="34" charset="-120"/>
              </a:rPr>
              <a:t>Tokenizer</a:t>
            </a:r>
            <a:endParaRPr lang="zh-TW" altLang="en-US" dirty="0">
              <a:latin typeface="微軟正黑體" panose="020B06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73335F-2F0C-48AD-260E-7094A6E1F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F8C489-944B-BEA7-CDB5-38B2ABE5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2323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90AB4-0BFD-73DF-3F67-C4428C1D3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B2B291-3220-2826-B0DD-1392C300B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Tokenizer</a:t>
            </a:r>
            <a:r>
              <a:rPr lang="zh-TW" altLang="en-US" dirty="0">
                <a:latin typeface="微軟正黑體" panose="020B0604030504040204" pitchFamily="34" charset="-120"/>
              </a:rPr>
              <a:t> 作用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40AA772-AE3F-26F8-A24F-016406BE76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3869497"/>
          </a:xfrm>
        </p:spPr>
        <p:txBody>
          <a:bodyPr vert="horz"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</a:rPr>
              <a:t>分詞演算法：</a:t>
            </a:r>
            <a:r>
              <a:rPr lang="en-US" altLang="zh-TW" dirty="0">
                <a:latin typeface="微軟正黑體" panose="020B0604030504040204" pitchFamily="34" charset="-120"/>
              </a:rPr>
              <a:t>BPE (Byte Pair Encoding) </a:t>
            </a:r>
            <a:r>
              <a:rPr lang="zh-TW" altLang="en-US" dirty="0">
                <a:latin typeface="微軟正黑體" panose="020B0604030504040204" pitchFamily="34" charset="-120"/>
              </a:rPr>
              <a:t>子詞切分。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詞彙表映射：</a:t>
            </a:r>
            <a:r>
              <a:rPr lang="zh-TW" altLang="en-US" dirty="0">
                <a:latin typeface="微軟正黑體" panose="020B0604030504040204" pitchFamily="34" charset="-120"/>
              </a:rPr>
              <a:t>將詞彙轉換為唯一 </a:t>
            </a:r>
            <a:r>
              <a:rPr lang="en-US" altLang="zh-TW" dirty="0">
                <a:latin typeface="微軟正黑體" panose="020B0604030504040204" pitchFamily="34" charset="-120"/>
              </a:rPr>
              <a:t>ID</a:t>
            </a:r>
            <a:r>
              <a:rPr lang="zh-TW" altLang="en-US" dirty="0">
                <a:latin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特殊 </a:t>
            </a:r>
            <a:r>
              <a:rPr lang="en-US" altLang="zh-TW" b="1" dirty="0">
                <a:latin typeface="微軟正黑體" panose="020B0604030504040204" pitchFamily="34" charset="-120"/>
              </a:rPr>
              <a:t>Token </a:t>
            </a:r>
            <a:r>
              <a:rPr lang="zh-TW" altLang="en-US" b="1" dirty="0">
                <a:latin typeface="微軟正黑體" panose="020B0604030504040204" pitchFamily="34" charset="-120"/>
              </a:rPr>
              <a:t>處理：</a:t>
            </a:r>
            <a:r>
              <a:rPr lang="en-US" altLang="zh-TW" dirty="0">
                <a:latin typeface="微軟正黑體" panose="020B0604030504040204" pitchFamily="34" charset="-120"/>
              </a:rPr>
              <a:t>&lt;</a:t>
            </a:r>
            <a:r>
              <a:rPr lang="en-US" altLang="zh-TW" dirty="0" err="1">
                <a:latin typeface="微軟正黑體" panose="020B0604030504040204" pitchFamily="34" charset="-120"/>
              </a:rPr>
              <a:t>bos</a:t>
            </a:r>
            <a:r>
              <a:rPr lang="en-US" altLang="zh-TW" dirty="0">
                <a:latin typeface="微軟正黑體" panose="020B0604030504040204" pitchFamily="34" charset="-120"/>
              </a:rPr>
              <a:t>&gt;, &lt;</a:t>
            </a:r>
            <a:r>
              <a:rPr lang="en-US" altLang="zh-TW" dirty="0" err="1">
                <a:latin typeface="微軟正黑體" panose="020B0604030504040204" pitchFamily="34" charset="-120"/>
              </a:rPr>
              <a:t>eos</a:t>
            </a:r>
            <a:r>
              <a:rPr lang="en-US" altLang="zh-TW" dirty="0">
                <a:latin typeface="微軟正黑體" panose="020B0604030504040204" pitchFamily="34" charset="-120"/>
              </a:rPr>
              <a:t>&gt;, &lt;pad&gt;</a:t>
            </a:r>
            <a:r>
              <a:rPr lang="zh-TW" altLang="en-US" dirty="0">
                <a:latin typeface="微軟正黑體" panose="020B0604030504040204" pitchFamily="34" charset="-120"/>
              </a:rPr>
              <a:t>等。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注意力遮罩：</a:t>
            </a:r>
            <a:r>
              <a:rPr lang="zh-TW" altLang="en-US" dirty="0">
                <a:latin typeface="微軟正黑體" panose="020B0604030504040204" pitchFamily="34" charset="-120"/>
              </a:rPr>
              <a:t>生成 </a:t>
            </a:r>
            <a:r>
              <a:rPr lang="en-US" altLang="zh-TW" dirty="0" err="1">
                <a:latin typeface="微軟正黑體" panose="020B0604030504040204" pitchFamily="34" charset="-120"/>
              </a:rPr>
              <a:t>attention_mask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陣列，那些 </a:t>
            </a:r>
            <a:r>
              <a:rPr lang="en-US" altLang="zh-TW" dirty="0">
                <a:latin typeface="微軟正黑體" panose="020B0604030504040204" pitchFamily="34" charset="-120"/>
              </a:rPr>
              <a:t>Token </a:t>
            </a:r>
            <a:r>
              <a:rPr lang="zh-TW" altLang="en-US" dirty="0">
                <a:latin typeface="微軟正黑體" panose="020B0604030504040204" pitchFamily="34" charset="-120"/>
              </a:rPr>
              <a:t>應該注意。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</a:rPr>
              <a:t>Token </a:t>
            </a:r>
            <a:r>
              <a:rPr lang="zh-TW" altLang="en-US" b="1" dirty="0">
                <a:latin typeface="微軟正黑體" panose="020B0604030504040204" pitchFamily="34" charset="-120"/>
              </a:rPr>
              <a:t>解碼</a:t>
            </a:r>
            <a:r>
              <a:rPr lang="zh-TW" altLang="en-US" dirty="0">
                <a:latin typeface="微軟正黑體" panose="020B0604030504040204" pitchFamily="34" charset="-120"/>
              </a:rPr>
              <a:t>：將唯一 </a:t>
            </a:r>
            <a:r>
              <a:rPr lang="en-US" altLang="zh-TW" dirty="0">
                <a:latin typeface="微軟正黑體" panose="020B0604030504040204" pitchFamily="34" charset="-120"/>
              </a:rPr>
              <a:t>ID</a:t>
            </a:r>
            <a:r>
              <a:rPr lang="zh-TW" altLang="en-US" dirty="0">
                <a:latin typeface="微軟正黑體" panose="020B0604030504040204" pitchFamily="34" charset="-120"/>
              </a:rPr>
              <a:t> 轉換回對應詞彙。</a:t>
            </a:r>
            <a:endParaRPr lang="en-US" altLang="zh-TW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D16978-112C-3610-30EC-DEFFCC28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84F7C51-769A-7F79-3FC4-4A73FA2E7181}"/>
              </a:ext>
            </a:extLst>
          </p:cNvPr>
          <p:cNvSpPr txBox="1"/>
          <p:nvPr/>
        </p:nvSpPr>
        <p:spPr>
          <a:xfrm>
            <a:off x="449690" y="6247015"/>
            <a:ext cx="378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BPE: https://arxiv.org/pdf/2411.08671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6954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7E7F9-6608-65EF-3180-5FC435338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57E084-3B59-E9C3-CB8D-B270D7C7D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Tokenizer-Encode(1/3)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86FCBA-ED90-A8FC-A4F6-101EBB4D3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8F6F59E-1F03-898E-B04B-8350298AF372}"/>
              </a:ext>
            </a:extLst>
          </p:cNvPr>
          <p:cNvSpPr/>
          <p:nvPr/>
        </p:nvSpPr>
        <p:spPr>
          <a:xfrm>
            <a:off x="449597" y="3047102"/>
            <a:ext cx="1886099" cy="10797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“Hello world!”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710428C-DBE6-E3DB-D394-DA0FA8DF02B3}"/>
              </a:ext>
            </a:extLst>
          </p:cNvPr>
          <p:cNvSpPr txBox="1"/>
          <p:nvPr/>
        </p:nvSpPr>
        <p:spPr>
          <a:xfrm>
            <a:off x="936431" y="4093246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TEXT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84119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6D73E-094C-1009-8A24-A32D987F3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B23F1D-99B1-1CF5-1A22-7D1D13E0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Tokenizer-Encode(2/3)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241581-1CBD-75D1-9632-A57DA629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0B051AB-0E0D-8F73-BC63-AA0071A002FC}"/>
              </a:ext>
            </a:extLst>
          </p:cNvPr>
          <p:cNvSpPr/>
          <p:nvPr/>
        </p:nvSpPr>
        <p:spPr>
          <a:xfrm>
            <a:off x="449597" y="3047102"/>
            <a:ext cx="1886099" cy="10797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“Hello world!”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30984DA-9E07-B5FE-421E-FF0058EBC0BA}"/>
              </a:ext>
            </a:extLst>
          </p:cNvPr>
          <p:cNvSpPr/>
          <p:nvPr/>
        </p:nvSpPr>
        <p:spPr>
          <a:xfrm>
            <a:off x="3491459" y="3047102"/>
            <a:ext cx="4161184" cy="107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[“He”, “l”, “l”, “o”, “wo”, “r”, “l”, “d”, “!”]</a:t>
            </a:r>
            <a:endParaRPr lang="zh-TW" altLang="en-US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DD76C898-6D2C-671F-FE9C-3DF55D34EDC0}"/>
              </a:ext>
            </a:extLst>
          </p:cNvPr>
          <p:cNvSpPr/>
          <p:nvPr/>
        </p:nvSpPr>
        <p:spPr>
          <a:xfrm>
            <a:off x="2784171" y="3432896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5727390-E8C0-AB60-B6F1-40951A647287}"/>
              </a:ext>
            </a:extLst>
          </p:cNvPr>
          <p:cNvSpPr txBox="1"/>
          <p:nvPr/>
        </p:nvSpPr>
        <p:spPr>
          <a:xfrm>
            <a:off x="936431" y="4093246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TEXT</a:t>
            </a:r>
            <a:endParaRPr lang="zh-TW" altLang="en-US" sz="28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4ACD936-A447-EB25-A1ED-1EB8AC7E7F4A}"/>
              </a:ext>
            </a:extLst>
          </p:cNvPr>
          <p:cNvSpPr txBox="1"/>
          <p:nvPr/>
        </p:nvSpPr>
        <p:spPr>
          <a:xfrm>
            <a:off x="5195986" y="4111059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BPE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35947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3E51D-1DC0-4A6D-403F-9AC754415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F41ABD-90E0-FCFA-B851-CACA69E82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Tokenizer-Encode(3/3)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E1EE6E-7577-F466-7F68-2397FB4AE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25D8C77-0D62-C2A6-ED82-CE3B13F0CF14}"/>
              </a:ext>
            </a:extLst>
          </p:cNvPr>
          <p:cNvSpPr/>
          <p:nvPr/>
        </p:nvSpPr>
        <p:spPr>
          <a:xfrm>
            <a:off x="449597" y="3047102"/>
            <a:ext cx="1886099" cy="10797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“Hello world!”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5B3268C-8D6D-B767-2EBF-9904BC75220B}"/>
              </a:ext>
            </a:extLst>
          </p:cNvPr>
          <p:cNvSpPr/>
          <p:nvPr/>
        </p:nvSpPr>
        <p:spPr>
          <a:xfrm>
            <a:off x="3491459" y="3047102"/>
            <a:ext cx="4161184" cy="107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[“He”, “l”, “l”, “o”, “wo”, “r”, “l”, “d”, “!”]</a:t>
            </a:r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803510F-A6A4-B044-E1D6-50F7DBE8D40E}"/>
              </a:ext>
            </a:extLst>
          </p:cNvPr>
          <p:cNvSpPr/>
          <p:nvPr/>
        </p:nvSpPr>
        <p:spPr>
          <a:xfrm>
            <a:off x="8666922" y="3047102"/>
            <a:ext cx="3105299" cy="10797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[10, 25, 25, 12, 4, 75, 25, 17, 8]</a:t>
            </a:r>
            <a:endParaRPr lang="zh-TW" altLang="en-US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BDEC7CEC-5B38-B529-8823-5BB40D762794}"/>
              </a:ext>
            </a:extLst>
          </p:cNvPr>
          <p:cNvSpPr/>
          <p:nvPr/>
        </p:nvSpPr>
        <p:spPr>
          <a:xfrm>
            <a:off x="2784171" y="3432896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B9574892-89FB-36DC-A69D-2633E67AD118}"/>
              </a:ext>
            </a:extLst>
          </p:cNvPr>
          <p:cNvSpPr/>
          <p:nvPr/>
        </p:nvSpPr>
        <p:spPr>
          <a:xfrm>
            <a:off x="8003336" y="3441004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9DB5EB-4FF9-9811-8049-AA7DEA9C3CF4}"/>
              </a:ext>
            </a:extLst>
          </p:cNvPr>
          <p:cNvSpPr txBox="1"/>
          <p:nvPr/>
        </p:nvSpPr>
        <p:spPr>
          <a:xfrm>
            <a:off x="936431" y="4093246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TEXT</a:t>
            </a:r>
            <a:endParaRPr lang="zh-TW" altLang="en-US" sz="28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92C4ED7-F395-6361-B754-F9A2EACEAC2A}"/>
              </a:ext>
            </a:extLst>
          </p:cNvPr>
          <p:cNvSpPr txBox="1"/>
          <p:nvPr/>
        </p:nvSpPr>
        <p:spPr>
          <a:xfrm>
            <a:off x="5195986" y="4111059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BPE</a:t>
            </a:r>
            <a:endParaRPr lang="zh-TW" altLang="en-US" sz="2800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A7B3E71-AEA7-03CA-3473-946CAB69C174}"/>
              </a:ext>
            </a:extLst>
          </p:cNvPr>
          <p:cNvSpPr txBox="1"/>
          <p:nvPr/>
        </p:nvSpPr>
        <p:spPr>
          <a:xfrm>
            <a:off x="9617483" y="4111059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TOKEN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32194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C587-323A-10E9-257C-D9C870443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E2926-454F-2B53-1C39-C7F9260B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Tokenizer-Decode(1/3)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6C8A3B-F478-3F0F-CF11-1E9C7CD48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2E277A5-9A12-1BE3-28A2-6DF3D3C76144}"/>
              </a:ext>
            </a:extLst>
          </p:cNvPr>
          <p:cNvSpPr/>
          <p:nvPr/>
        </p:nvSpPr>
        <p:spPr>
          <a:xfrm>
            <a:off x="730103" y="3090474"/>
            <a:ext cx="3105299" cy="10797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[10, 25, 25, 12, 4, 75, 25, 17, 8]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E8D1DB5-C70D-6E4B-278A-E4AC4B5CF08C}"/>
              </a:ext>
            </a:extLst>
          </p:cNvPr>
          <p:cNvSpPr txBox="1"/>
          <p:nvPr/>
        </p:nvSpPr>
        <p:spPr>
          <a:xfrm>
            <a:off x="1680664" y="4154431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TOKEN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67265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7A18D-18EC-E91F-87DC-AD5771CFF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20ACEC-3B86-F28F-CD2C-B40698CAF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Tokenizer-Decode(2/3)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835DE3-DF04-E060-963A-66368FD3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9301936-8994-9ED2-7C96-F26506F48A0D}"/>
              </a:ext>
            </a:extLst>
          </p:cNvPr>
          <p:cNvSpPr/>
          <p:nvPr/>
        </p:nvSpPr>
        <p:spPr>
          <a:xfrm>
            <a:off x="5701159" y="2291776"/>
            <a:ext cx="1082514" cy="227444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/>
              <a:t>4   :</a:t>
            </a:r>
            <a:r>
              <a:rPr lang="zh-TW" altLang="en-US" dirty="0"/>
              <a:t> </a:t>
            </a:r>
            <a:r>
              <a:rPr lang="en-US" altLang="zh-TW" dirty="0"/>
              <a:t>“wo”  </a:t>
            </a:r>
          </a:p>
          <a:p>
            <a:r>
              <a:rPr lang="en-US" altLang="zh-TW" dirty="0"/>
              <a:t>8   : “!”</a:t>
            </a:r>
          </a:p>
          <a:p>
            <a:r>
              <a:rPr lang="en-US" altLang="zh-TW" dirty="0"/>
              <a:t>10 :</a:t>
            </a:r>
            <a:r>
              <a:rPr lang="zh-TW" altLang="en-US" dirty="0"/>
              <a:t> </a:t>
            </a:r>
            <a:r>
              <a:rPr lang="en-US" altLang="zh-TW" dirty="0"/>
              <a:t>“He”</a:t>
            </a:r>
          </a:p>
          <a:p>
            <a:r>
              <a:rPr lang="en-US" altLang="zh-TW" dirty="0"/>
              <a:t>12 : “o”</a:t>
            </a:r>
          </a:p>
          <a:p>
            <a:r>
              <a:rPr lang="en-US" altLang="zh-TW" dirty="0"/>
              <a:t>17 : “d”</a:t>
            </a:r>
          </a:p>
          <a:p>
            <a:r>
              <a:rPr lang="en-US" altLang="zh-TW" dirty="0"/>
              <a:t>25 : “l”</a:t>
            </a:r>
          </a:p>
          <a:p>
            <a:r>
              <a:rPr lang="en-US" altLang="zh-TW" dirty="0"/>
              <a:t>75 : “r”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C0E1AA0-BF7A-34E0-D816-62B8605C253F}"/>
              </a:ext>
            </a:extLst>
          </p:cNvPr>
          <p:cNvSpPr/>
          <p:nvPr/>
        </p:nvSpPr>
        <p:spPr>
          <a:xfrm>
            <a:off x="730103" y="3090474"/>
            <a:ext cx="3105299" cy="10797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[10, 25, 25, 12, 4, 75, 25, 17, 8]</a:t>
            </a:r>
            <a:endParaRPr lang="zh-TW" altLang="en-US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5DDA59F9-3E27-5DD2-8B70-2E9DCAA5F8B7}"/>
              </a:ext>
            </a:extLst>
          </p:cNvPr>
          <p:cNvSpPr/>
          <p:nvPr/>
        </p:nvSpPr>
        <p:spPr>
          <a:xfrm>
            <a:off x="4497307" y="3429000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9F96BC9-122F-9266-3E77-546A49C6AD8B}"/>
              </a:ext>
            </a:extLst>
          </p:cNvPr>
          <p:cNvSpPr txBox="1"/>
          <p:nvPr/>
        </p:nvSpPr>
        <p:spPr>
          <a:xfrm>
            <a:off x="5213238" y="4540568"/>
            <a:ext cx="2008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TOKEN MAP</a:t>
            </a:r>
            <a:endParaRPr lang="zh-TW" altLang="en-US" sz="2800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6B002B7-A369-3C52-6387-FD5A4618A670}"/>
              </a:ext>
            </a:extLst>
          </p:cNvPr>
          <p:cNvSpPr txBox="1"/>
          <p:nvPr/>
        </p:nvSpPr>
        <p:spPr>
          <a:xfrm>
            <a:off x="1680664" y="4154431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TOKEN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05706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E800DB-3F85-3D4F-455A-C241765C9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模型微調介紹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5CF7E8-88F0-C684-622C-C4C123759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56B927-E955-A0DF-C128-A78058EA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2195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6D1C9-D7F6-FEB3-C993-CDECED00E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2199DC-FA84-F93E-F573-53751997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Tokenizer-Decode(3/3)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61E7F9-BD46-E33D-E174-3B85E8B39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0FDDF5F-1823-A858-BEE4-E52DCCABD433}"/>
              </a:ext>
            </a:extLst>
          </p:cNvPr>
          <p:cNvSpPr/>
          <p:nvPr/>
        </p:nvSpPr>
        <p:spPr>
          <a:xfrm>
            <a:off x="8908079" y="3090474"/>
            <a:ext cx="1886099" cy="10797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“Hello world!”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378BF89-D6FD-A881-34DE-BB89E0EF4974}"/>
              </a:ext>
            </a:extLst>
          </p:cNvPr>
          <p:cNvSpPr/>
          <p:nvPr/>
        </p:nvSpPr>
        <p:spPr>
          <a:xfrm>
            <a:off x="5701159" y="2291776"/>
            <a:ext cx="1082514" cy="227444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/>
              <a:t>4   :</a:t>
            </a:r>
            <a:r>
              <a:rPr lang="zh-TW" altLang="en-US" dirty="0"/>
              <a:t> </a:t>
            </a:r>
            <a:r>
              <a:rPr lang="en-US" altLang="zh-TW" dirty="0"/>
              <a:t>“wo”  </a:t>
            </a:r>
          </a:p>
          <a:p>
            <a:r>
              <a:rPr lang="en-US" altLang="zh-TW" dirty="0"/>
              <a:t>8   : “!”</a:t>
            </a:r>
          </a:p>
          <a:p>
            <a:r>
              <a:rPr lang="en-US" altLang="zh-TW" dirty="0"/>
              <a:t>10 :</a:t>
            </a:r>
            <a:r>
              <a:rPr lang="zh-TW" altLang="en-US" dirty="0"/>
              <a:t> </a:t>
            </a:r>
            <a:r>
              <a:rPr lang="en-US" altLang="zh-TW" dirty="0"/>
              <a:t>“He”</a:t>
            </a:r>
          </a:p>
          <a:p>
            <a:r>
              <a:rPr lang="en-US" altLang="zh-TW" dirty="0"/>
              <a:t>12 : “o”</a:t>
            </a:r>
          </a:p>
          <a:p>
            <a:r>
              <a:rPr lang="en-US" altLang="zh-TW" dirty="0"/>
              <a:t>17 : “d”</a:t>
            </a:r>
          </a:p>
          <a:p>
            <a:r>
              <a:rPr lang="en-US" altLang="zh-TW" dirty="0"/>
              <a:t>25 : “l”</a:t>
            </a:r>
          </a:p>
          <a:p>
            <a:r>
              <a:rPr lang="en-US" altLang="zh-TW" dirty="0"/>
              <a:t>75 : “r”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96A8367-C8FA-90C7-4FB0-FA585813A267}"/>
              </a:ext>
            </a:extLst>
          </p:cNvPr>
          <p:cNvSpPr/>
          <p:nvPr/>
        </p:nvSpPr>
        <p:spPr>
          <a:xfrm>
            <a:off x="730103" y="3090474"/>
            <a:ext cx="3105299" cy="10797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[10, 25, 25, 12, 4, 75, 25, 17, 8]</a:t>
            </a:r>
            <a:endParaRPr lang="zh-TW" altLang="en-US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694F67AC-8722-C6FA-ADFC-20950D3AFA5C}"/>
              </a:ext>
            </a:extLst>
          </p:cNvPr>
          <p:cNvSpPr/>
          <p:nvPr/>
        </p:nvSpPr>
        <p:spPr>
          <a:xfrm>
            <a:off x="4497307" y="3429000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7B1CF150-EE0C-30D6-558C-CCEB57A3E58F}"/>
              </a:ext>
            </a:extLst>
          </p:cNvPr>
          <p:cNvSpPr/>
          <p:nvPr/>
        </p:nvSpPr>
        <p:spPr>
          <a:xfrm>
            <a:off x="7626152" y="3476268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2F087B-4E65-C9D8-7C7D-430F590969A7}"/>
              </a:ext>
            </a:extLst>
          </p:cNvPr>
          <p:cNvSpPr txBox="1"/>
          <p:nvPr/>
        </p:nvSpPr>
        <p:spPr>
          <a:xfrm>
            <a:off x="9394913" y="4136618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TEXT</a:t>
            </a:r>
            <a:endParaRPr lang="zh-TW" altLang="en-US" sz="28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E77BC15-17D0-2FE8-E694-A407A52567DE}"/>
              </a:ext>
            </a:extLst>
          </p:cNvPr>
          <p:cNvSpPr txBox="1"/>
          <p:nvPr/>
        </p:nvSpPr>
        <p:spPr>
          <a:xfrm>
            <a:off x="5213238" y="4540568"/>
            <a:ext cx="2008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TOKEN MAP</a:t>
            </a:r>
            <a:endParaRPr lang="zh-TW" altLang="en-US" sz="2800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E89BD8E-C75C-C132-3042-E945E6616E66}"/>
              </a:ext>
            </a:extLst>
          </p:cNvPr>
          <p:cNvSpPr txBox="1"/>
          <p:nvPr/>
        </p:nvSpPr>
        <p:spPr>
          <a:xfrm>
            <a:off x="1680664" y="4154431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TOKEN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03650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9EFA3-45CD-A58C-0E87-C5395954A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E60BBF-4E2D-2C38-D7CE-D47EE61C3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4.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結合 </a:t>
            </a:r>
            <a:r>
              <a:rPr lang="en-US" altLang="zh-TW" dirty="0" err="1">
                <a:latin typeface="微軟正黑體" panose="020B0604030504040204" pitchFamily="34" charset="-120"/>
                <a:cs typeface="Microsoft Sans Serif" panose="020B0604020202020204" pitchFamily="34" charset="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的推理流程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6ADC11-E6B7-30E8-5CBF-F3C3F034B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DFAE13-D73A-B7E4-149F-4EBB423B1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456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55469-AC78-A926-AF51-82353F95A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39CF5C-3E33-597E-4F28-CB20B30C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結合 </a:t>
            </a:r>
            <a:r>
              <a:rPr lang="en-US" altLang="zh-TW" dirty="0" err="1">
                <a:latin typeface="微軟正黑體" panose="020B0604030504040204" pitchFamily="34" charset="-120"/>
                <a:cs typeface="Microsoft Sans Serif" panose="020B0604020202020204" pitchFamily="34" charset="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的推理流程</a:t>
            </a:r>
            <a:r>
              <a:rPr lang="en-US" altLang="zh-TW" dirty="0">
                <a:latin typeface="微軟正黑體" panose="020B0604030504040204" pitchFamily="34" charset="-120"/>
              </a:rPr>
              <a:t>(1/4)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D5C361-0F0B-918F-13F9-844BE4455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CC5E42E-7171-509C-1692-FB046E5B1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05" y="1690688"/>
            <a:ext cx="5202990" cy="4795016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A62508F6-D037-4DD5-BB89-9D12CA157A84}"/>
              </a:ext>
            </a:extLst>
          </p:cNvPr>
          <p:cNvSpPr/>
          <p:nvPr/>
        </p:nvSpPr>
        <p:spPr>
          <a:xfrm>
            <a:off x="4641573" y="1690689"/>
            <a:ext cx="1113184" cy="436286"/>
          </a:xfrm>
          <a:prstGeom prst="roundRect">
            <a:avLst>
              <a:gd name="adj" fmla="val 984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5085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5E2FB-2452-629F-CE48-DCB958F49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A6E518-39C4-6999-51B6-BBD7950F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結合 </a:t>
            </a:r>
            <a:r>
              <a:rPr lang="en-US" altLang="zh-TW" dirty="0" err="1">
                <a:latin typeface="微軟正黑體" panose="020B0604030504040204" pitchFamily="34" charset="-120"/>
                <a:cs typeface="Microsoft Sans Serif" panose="020B0604020202020204" pitchFamily="34" charset="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的推理流程</a:t>
            </a:r>
            <a:r>
              <a:rPr lang="en-US" altLang="zh-TW" dirty="0">
                <a:latin typeface="微軟正黑體" panose="020B0604030504040204" pitchFamily="34" charset="-120"/>
              </a:rPr>
              <a:t>(2/4)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791E81-2142-83DE-A7D0-2F9CFA5B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2CC5ADC-98F3-C9C9-FD5A-44DD55772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05" y="1690688"/>
            <a:ext cx="5202990" cy="4795016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C603D345-7772-2CF1-2938-B64D62903D4B}"/>
              </a:ext>
            </a:extLst>
          </p:cNvPr>
          <p:cNvSpPr/>
          <p:nvPr/>
        </p:nvSpPr>
        <p:spPr>
          <a:xfrm>
            <a:off x="4353339" y="2773017"/>
            <a:ext cx="1742662" cy="655983"/>
          </a:xfrm>
          <a:prstGeom prst="roundRect">
            <a:avLst>
              <a:gd name="adj" fmla="val 984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85948E98-F32B-0242-1A81-C095C29286A4}"/>
              </a:ext>
            </a:extLst>
          </p:cNvPr>
          <p:cNvSpPr/>
          <p:nvPr/>
        </p:nvSpPr>
        <p:spPr>
          <a:xfrm>
            <a:off x="6364357" y="1690688"/>
            <a:ext cx="2333137" cy="1599164"/>
          </a:xfrm>
          <a:prstGeom prst="roundRect">
            <a:avLst>
              <a:gd name="adj" fmla="val 984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584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C113-D97F-8EB9-F040-B2041714E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242013-E865-29EC-0DE7-44D9BAED3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結合 </a:t>
            </a:r>
            <a:r>
              <a:rPr lang="en-US" altLang="zh-TW" dirty="0" err="1">
                <a:latin typeface="微軟正黑體" panose="020B0604030504040204" pitchFamily="34" charset="-120"/>
                <a:cs typeface="Microsoft Sans Serif" panose="020B0604020202020204" pitchFamily="34" charset="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的推理流程</a:t>
            </a:r>
            <a:r>
              <a:rPr lang="en-US" altLang="zh-TW" dirty="0">
                <a:latin typeface="微軟正黑體" panose="020B0604030504040204" pitchFamily="34" charset="-120"/>
              </a:rPr>
              <a:t>(3/4)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CE9BD0-5DC5-BA89-4E5A-4BA4023A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9A7CFEE-0A86-5D87-3292-C08783D2B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05" y="1690688"/>
            <a:ext cx="5202990" cy="4795016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33F960AB-52AA-055C-00E8-F4705E5F1225}"/>
              </a:ext>
            </a:extLst>
          </p:cNvPr>
          <p:cNvSpPr/>
          <p:nvPr/>
        </p:nvSpPr>
        <p:spPr>
          <a:xfrm>
            <a:off x="3836504" y="4671392"/>
            <a:ext cx="2017645" cy="1311966"/>
          </a:xfrm>
          <a:prstGeom prst="roundRect">
            <a:avLst>
              <a:gd name="adj" fmla="val 984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449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4C912-7AF9-A726-486C-5F6A27DA5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B290C-AB21-1984-5010-D040491A1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結合 </a:t>
            </a:r>
            <a:r>
              <a:rPr lang="en-US" altLang="zh-TW" dirty="0" err="1">
                <a:latin typeface="微軟正黑體" panose="020B0604030504040204" pitchFamily="34" charset="-120"/>
                <a:cs typeface="Microsoft Sans Serif" panose="020B0604020202020204" pitchFamily="34" charset="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的推理流程</a:t>
            </a:r>
            <a:r>
              <a:rPr lang="en-US" altLang="zh-TW" dirty="0">
                <a:latin typeface="微軟正黑體" panose="020B0604030504040204" pitchFamily="34" charset="-120"/>
              </a:rPr>
              <a:t>(4/4)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618905-6105-3010-C6FE-311680698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B3C429-9B57-44A6-F038-8BD0BB23B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05" y="1690688"/>
            <a:ext cx="5202990" cy="4795016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07C3D138-CC22-7574-A49E-3AD1D5D4B074}"/>
              </a:ext>
            </a:extLst>
          </p:cNvPr>
          <p:cNvSpPr/>
          <p:nvPr/>
        </p:nvSpPr>
        <p:spPr>
          <a:xfrm>
            <a:off x="4691270" y="6043780"/>
            <a:ext cx="1123122" cy="40646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2401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972ED-DD90-BEA7-2184-7500460D3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56D307-D788-9417-8BFE-0AE59CF2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5.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交叉</a:t>
            </a:r>
            <a:r>
              <a:rPr lang="zh-TW" altLang="en-US" dirty="0"/>
              <a:t>熵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損失函數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D3E16F-1F1B-04C9-2415-A0359CDF12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Cross-entropy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loss function</a:t>
            </a:r>
          </a:p>
          <a:p>
            <a:r>
              <a:rPr lang="zh-TW" altLang="en-US" dirty="0">
                <a:latin typeface="微軟正黑體" panose="020B0604030504040204" pitchFamily="34" charset="-120"/>
              </a:rPr>
              <a:t>大多數 </a:t>
            </a:r>
            <a:r>
              <a:rPr lang="en-US" altLang="zh-TW" dirty="0">
                <a:latin typeface="微軟正黑體" panose="020B0604030504040204" pitchFamily="34" charset="-12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</a:rPr>
              <a:t> 預設的訓練優化目標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D3513B-167E-09D1-1E96-707DE417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9991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AA94D-7E1D-4783-2C6E-E9A9D2EF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Log</a:t>
            </a:r>
            <a:r>
              <a:rPr lang="en-US" altLang="zh-TW" baseline="-25000" dirty="0">
                <a:latin typeface="微軟正黑體" panose="020B0604030504040204" pitchFamily="34" charset="-120"/>
              </a:rPr>
              <a:t>2</a:t>
            </a:r>
            <a:r>
              <a:rPr lang="en-US" altLang="zh-TW" dirty="0">
                <a:latin typeface="微軟正黑體" panose="020B0604030504040204" pitchFamily="34" charset="-120"/>
              </a:rPr>
              <a:t>(x)</a:t>
            </a:r>
            <a:r>
              <a:rPr lang="zh-TW" altLang="en-US" dirty="0">
                <a:latin typeface="微軟正黑體" panose="020B0604030504040204" pitchFamily="34" charset="-120"/>
              </a:rPr>
              <a:t> 曲線圖</a:t>
            </a:r>
            <a:r>
              <a:rPr lang="en-US" altLang="zh-TW" dirty="0">
                <a:latin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</a:rPr>
              <a:t>複習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C27208B-5793-28C3-B078-C2C9C7281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8713304" cy="4351338"/>
          </a:xfrm>
        </p:spPr>
        <p:txBody>
          <a:bodyPr vert="horz"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</a:rPr>
              <a:t>當</a:t>
            </a:r>
            <a:r>
              <a:rPr lang="en-US" altLang="zh-TW" dirty="0">
                <a:latin typeface="微軟正黑體" panose="020B0604030504040204" pitchFamily="34" charset="-120"/>
              </a:rPr>
              <a:t> x </a:t>
            </a:r>
            <a:r>
              <a:rPr lang="zh-TW" altLang="en-US" dirty="0">
                <a:latin typeface="微軟正黑體" panose="020B0604030504040204" pitchFamily="34" charset="-120"/>
              </a:rPr>
              <a:t>越靠近 </a:t>
            </a:r>
            <a:r>
              <a:rPr lang="en-US" altLang="zh-TW" dirty="0">
                <a:latin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</a:rPr>
              <a:t>，結果越靠近 </a:t>
            </a:r>
            <a:r>
              <a:rPr lang="en-US" altLang="zh-TW" dirty="0">
                <a:latin typeface="微軟正黑體" panose="020B0604030504040204" pitchFamily="34" charset="-120"/>
              </a:rPr>
              <a:t>0</a:t>
            </a:r>
            <a:r>
              <a:rPr lang="zh-TW" altLang="en-US" dirty="0">
                <a:latin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當 </a:t>
            </a:r>
            <a:r>
              <a:rPr lang="en-US" altLang="zh-TW" dirty="0">
                <a:latin typeface="微軟正黑體" panose="020B0604030504040204" pitchFamily="34" charset="-120"/>
              </a:rPr>
              <a:t>x </a:t>
            </a:r>
            <a:r>
              <a:rPr lang="zh-TW" altLang="en-US" dirty="0">
                <a:latin typeface="微軟正黑體" panose="020B0604030504040204" pitchFamily="34" charset="-120"/>
              </a:rPr>
              <a:t>越靠近 </a:t>
            </a:r>
            <a:r>
              <a:rPr lang="en-US" altLang="zh-TW" dirty="0">
                <a:latin typeface="微軟正黑體" panose="020B0604030504040204" pitchFamily="34" charset="-120"/>
              </a:rPr>
              <a:t>0</a:t>
            </a:r>
            <a:r>
              <a:rPr lang="zh-TW" altLang="en-US" dirty="0">
                <a:latin typeface="微軟正黑體" panose="020B0604030504040204" pitchFamily="34" charset="-120"/>
              </a:rPr>
              <a:t>，結果越靠近負無限。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一些採樣：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</a:rPr>
              <a:t>Log</a:t>
            </a:r>
            <a:r>
              <a:rPr lang="en-US" altLang="zh-TW" baseline="-25000" dirty="0">
                <a:latin typeface="微軟正黑體" panose="020B0604030504040204" pitchFamily="34" charset="-120"/>
              </a:rPr>
              <a:t>2 </a:t>
            </a:r>
            <a:r>
              <a:rPr lang="en-US" altLang="zh-TW" dirty="0">
                <a:latin typeface="微軟正黑體" panose="020B0604030504040204" pitchFamily="34" charset="-120"/>
              </a:rPr>
              <a:t>(1.0)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= 0.00</a:t>
            </a:r>
          </a:p>
          <a:p>
            <a:r>
              <a:rPr lang="en-US" altLang="zh-TW" dirty="0">
                <a:latin typeface="微軟正黑體" panose="020B0604030504040204" pitchFamily="34" charset="-120"/>
              </a:rPr>
              <a:t>Log</a:t>
            </a:r>
            <a:r>
              <a:rPr lang="en-US" altLang="zh-TW" baseline="-25000" dirty="0">
                <a:latin typeface="微軟正黑體" panose="020B0604030504040204" pitchFamily="34" charset="-120"/>
              </a:rPr>
              <a:t>2 </a:t>
            </a:r>
            <a:r>
              <a:rPr lang="en-US" altLang="zh-TW" dirty="0">
                <a:latin typeface="微軟正黑體" panose="020B0604030504040204" pitchFamily="34" charset="-120"/>
              </a:rPr>
              <a:t>(0.5) = -1.00</a:t>
            </a:r>
          </a:p>
          <a:p>
            <a:r>
              <a:rPr lang="en-US" altLang="zh-TW" dirty="0">
                <a:latin typeface="微軟正黑體" panose="020B0604030504040204" pitchFamily="34" charset="-120"/>
              </a:rPr>
              <a:t>Log</a:t>
            </a:r>
            <a:r>
              <a:rPr lang="en-US" altLang="zh-TW" baseline="-25000" dirty="0">
                <a:latin typeface="微軟正黑體" panose="020B0604030504040204" pitchFamily="34" charset="-120"/>
              </a:rPr>
              <a:t>2 </a:t>
            </a:r>
            <a:r>
              <a:rPr lang="en-US" altLang="zh-TW" dirty="0">
                <a:latin typeface="微軟正黑體" panose="020B0604030504040204" pitchFamily="34" charset="-120"/>
              </a:rPr>
              <a:t>(0.1)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= -3.32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689E41-2698-739E-D972-67796B7A7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27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FD6E3C0-7F17-7705-6868-F69737DFA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339" y="1509549"/>
            <a:ext cx="5065786" cy="498349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23F01C9-9805-5F94-7E60-425E196EACF3}"/>
              </a:ext>
            </a:extLst>
          </p:cNvPr>
          <p:cNvSpPr txBox="1"/>
          <p:nvPr/>
        </p:nvSpPr>
        <p:spPr>
          <a:xfrm>
            <a:off x="417185" y="6356955"/>
            <a:ext cx="6505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dirty="0"/>
              <a:t>對數</a:t>
            </a:r>
            <a:r>
              <a:rPr lang="en-US" altLang="zh-TW" dirty="0"/>
              <a:t> wiki:</a:t>
            </a:r>
            <a:r>
              <a:rPr lang="zh-TW" altLang="en-US" dirty="0"/>
              <a:t> </a:t>
            </a:r>
            <a:r>
              <a:rPr lang="en-US" altLang="zh-TW" dirty="0"/>
              <a:t>https://zh.wikipedia.org/zh-tw/%E5%AF%B9%E6%95%B0</a:t>
            </a:r>
          </a:p>
        </p:txBody>
      </p:sp>
    </p:spTree>
    <p:extLst>
      <p:ext uri="{BB962C8B-B14F-4D97-AF65-F5344CB8AC3E}">
        <p14:creationId xmlns:p14="http://schemas.microsoft.com/office/powerpoint/2010/main" val="204324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9EB45-6DAD-BF78-94A6-0C95C3028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6118B-D13B-3EE6-BB8D-E0B1F21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熵</a:t>
            </a:r>
            <a:r>
              <a:rPr lang="en-US" altLang="zh-TW" dirty="0">
                <a:latin typeface="微軟正黑體" panose="020B0604030504040204" pitchFamily="34" charset="-120"/>
              </a:rPr>
              <a:t>(Entropy)(1/2)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直排文字版面配置區 2">
                <a:extLst>
                  <a:ext uri="{FF2B5EF4-FFF2-40B4-BE49-F238E27FC236}">
                    <a16:creationId xmlns:a16="http://schemas.microsoft.com/office/drawing/2014/main" id="{2B832C71-5517-229D-4DE1-F14162637DFA}"/>
                  </a:ext>
                </a:extLst>
              </p:cNvPr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838199" y="1825625"/>
                <a:ext cx="6198705" cy="4351338"/>
              </a:xfrm>
            </p:spPr>
            <p:txBody>
              <a:bodyPr vert="horz">
                <a:normAutofit/>
              </a:bodyPr>
              <a:lstStyle/>
              <a:p>
                <a:r>
                  <a:rPr lang="zh-TW" altLang="en-US" dirty="0">
                    <a:latin typeface="微軟正黑體" panose="020B0604030504040204" pitchFamily="34" charset="-120"/>
                  </a:rPr>
                  <a:t>可表示資料的亂度或是不確定性。</a:t>
                </a:r>
                <a:endParaRPr lang="en-US" altLang="zh-TW" dirty="0">
                  <a:latin typeface="微軟正黑體" panose="020B0604030504040204" pitchFamily="34" charset="-120"/>
                </a:endParaRPr>
              </a:p>
              <a:p>
                <a:r>
                  <a:rPr lang="zh-TW" altLang="en-US" dirty="0">
                    <a:latin typeface="微軟正黑體" panose="020B0604030504040204" pitchFamily="34" charset="-120"/>
                  </a:rPr>
                  <a:t>越隨機的機率，訊息量越大。</a:t>
                </a:r>
                <a:endParaRPr lang="en-US" altLang="zh-TW" dirty="0">
                  <a:latin typeface="微軟正黑體" panose="020B0604030504040204" pitchFamily="34" charset="-120"/>
                </a:endParaRPr>
              </a:p>
              <a:p>
                <a:r>
                  <a:rPr lang="zh-TW" altLang="en-US" dirty="0">
                    <a:latin typeface="微軟正黑體" panose="020B0604030504040204" pitchFamily="34" charset="-120"/>
                  </a:rPr>
                  <a:t>機率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0.5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時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(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完全隨機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)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，訊息量最大。</a:t>
                </a:r>
                <a:endParaRPr lang="en-US" altLang="zh-TW" dirty="0">
                  <a:latin typeface="微軟正黑體" panose="020B0604030504040204" pitchFamily="34" charset="-120"/>
                </a:endParaRPr>
              </a:p>
              <a:p>
                <a:endParaRPr lang="en-US" altLang="zh-TW" b="1" dirty="0">
                  <a:latin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b="1" dirty="0">
                    <a:latin typeface="微軟正黑體" panose="020B0604030504040204" pitchFamily="34" charset="-120"/>
                  </a:rPr>
                  <a:t>公式如下</a:t>
                </a:r>
                <a:r>
                  <a:rPr lang="en-US" altLang="zh-TW" b="1" dirty="0">
                    <a:latin typeface="微軟正黑體" panose="020B0604030504040204" pitchFamily="34" charset="-12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l-GR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zh-TW" alt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sub>
                        <m:sup/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𝒍𝒐𝒈</m:t>
                          </m:r>
                          <m:r>
                            <a:rPr lang="en-US" altLang="zh-TW" b="1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b="1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en-US" altLang="zh-TW" dirty="0">
                    <a:latin typeface="微軟正黑體" panose="020B0604030504040204" pitchFamily="34" charset="-120"/>
                  </a:rPr>
                </a:br>
                <a:endParaRPr lang="en-US" altLang="zh-TW" dirty="0">
                  <a:latin typeface="微軟正黑體" panose="020B0604030504040204" pitchFamily="34" charset="-120"/>
                </a:endParaRPr>
              </a:p>
              <a:p>
                <a:endParaRPr lang="en-US" altLang="zh-TW" b="1" dirty="0">
                  <a:latin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3" name="直排文字版面配置區 2">
                <a:extLst>
                  <a:ext uri="{FF2B5EF4-FFF2-40B4-BE49-F238E27FC236}">
                    <a16:creationId xmlns:a16="http://schemas.microsoft.com/office/drawing/2014/main" id="{2B832C71-5517-229D-4DE1-F14162637D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838199" y="1825625"/>
                <a:ext cx="6198705" cy="4351338"/>
              </a:xfrm>
              <a:blipFill>
                <a:blip r:embed="rId2"/>
                <a:stretch>
                  <a:fillRect l="-1967" t="-2241" r="-36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0EF1C1-8471-F526-F3C3-401B503B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28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EF6C6A2-92CE-5FB6-76D0-0DF4782D2715}"/>
              </a:ext>
            </a:extLst>
          </p:cNvPr>
          <p:cNvSpPr txBox="1"/>
          <p:nvPr/>
        </p:nvSpPr>
        <p:spPr>
          <a:xfrm>
            <a:off x="417185" y="6356955"/>
            <a:ext cx="10224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Entropy (information theory) wiki: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https://en.wikipedia.org/wiki/Entropy_(information_theory)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B735B5-8447-455A-709B-F2F2C5E93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904" y="1530089"/>
            <a:ext cx="4840357" cy="482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71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904EC-C624-AAF3-6005-7C42B5F49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5FBAE2-6A88-5BD3-C495-55BA7CE0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熵</a:t>
            </a:r>
            <a:r>
              <a:rPr lang="en-US" altLang="zh-TW" dirty="0">
                <a:latin typeface="微軟正黑體" panose="020B0604030504040204" pitchFamily="34" charset="-120"/>
              </a:rPr>
              <a:t>(Entropy)(2/2)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DFAFF4C-088A-F7D1-DBB0-CC5ED0375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1825625"/>
            <a:ext cx="10780643" cy="4351338"/>
          </a:xfrm>
        </p:spPr>
        <p:txBody>
          <a:bodyPr vert="horz">
            <a:normAutofit lnSpcReduction="10000"/>
          </a:bodyPr>
          <a:lstStyle/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案例一：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設 </a:t>
            </a:r>
            <a:r>
              <a:rPr lang="en-US" altLang="zh-TW" dirty="0">
                <a:latin typeface="微軟正黑體" panose="020B0604030504040204" pitchFamily="34" charset="-120"/>
              </a:rPr>
              <a:t>A</a:t>
            </a:r>
            <a:r>
              <a:rPr lang="zh-TW" altLang="en-US" dirty="0">
                <a:latin typeface="微軟正黑體" panose="020B0604030504040204" pitchFamily="34" charset="-120"/>
              </a:rPr>
              <a:t> 案例 </a:t>
            </a:r>
            <a:r>
              <a:rPr lang="en-US" altLang="zh-TW" dirty="0">
                <a:latin typeface="微軟正黑體" panose="020B0604030504040204" pitchFamily="34" charset="-120"/>
              </a:rPr>
              <a:t>p(</a:t>
            </a:r>
            <a:r>
              <a:rPr lang="zh-TW" altLang="en-US" dirty="0">
                <a:latin typeface="微軟正黑體" panose="020B0604030504040204" pitchFamily="34" charset="-120"/>
              </a:rPr>
              <a:t>正確辨識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= 0.4</a:t>
            </a:r>
            <a:r>
              <a:rPr lang="zh-TW" altLang="en-US" dirty="0">
                <a:latin typeface="微軟正黑體" panose="020B0604030504040204" pitchFamily="34" charset="-120"/>
              </a:rPr>
              <a:t>，那 </a:t>
            </a:r>
            <a:r>
              <a:rPr lang="en-US" altLang="zh-TW" dirty="0">
                <a:latin typeface="微軟正黑體" panose="020B0604030504040204" pitchFamily="34" charset="-120"/>
              </a:rPr>
              <a:t>p(</a:t>
            </a:r>
            <a:r>
              <a:rPr lang="zh-TW" altLang="en-US" dirty="0">
                <a:latin typeface="微軟正黑體" panose="020B0604030504040204" pitchFamily="34" charset="-120"/>
              </a:rPr>
              <a:t>辨識錯誤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=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0.4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=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0.6</a:t>
            </a:r>
          </a:p>
          <a:p>
            <a:r>
              <a:rPr lang="pt-BR" altLang="zh-TW" dirty="0">
                <a:latin typeface="微軟正黑體" panose="020B0604030504040204" pitchFamily="34" charset="-120"/>
              </a:rPr>
              <a:t>Entropy: H(A)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pt-BR" altLang="zh-TW" dirty="0">
                <a:latin typeface="微軟正黑體" panose="020B0604030504040204" pitchFamily="34" charset="-120"/>
              </a:rPr>
              <a:t>=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pt-BR" altLang="zh-TW" dirty="0">
                <a:latin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(</a:t>
            </a:r>
            <a:r>
              <a:rPr lang="pt-BR" altLang="zh-TW" dirty="0">
                <a:latin typeface="微軟正黑體" panose="020B0604030504040204" pitchFamily="34" charset="-120"/>
              </a:rPr>
              <a:t>0.4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pt-BR" altLang="zh-TW" dirty="0">
                <a:latin typeface="微軟正黑體" panose="020B0604030504040204" pitchFamily="34" charset="-120"/>
              </a:rPr>
              <a:t>log</a:t>
            </a:r>
            <a:r>
              <a:rPr lang="pt-BR" altLang="zh-TW" baseline="-25000" dirty="0">
                <a:latin typeface="微軟正黑體" panose="020B0604030504040204" pitchFamily="34" charset="-120"/>
              </a:rPr>
              <a:t>2 </a:t>
            </a:r>
            <a:r>
              <a:rPr lang="pt-BR" altLang="zh-TW" dirty="0">
                <a:latin typeface="微軟正黑體" panose="020B0604030504040204" pitchFamily="34" charset="-120"/>
              </a:rPr>
              <a:t>0.4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+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pt-BR" altLang="zh-TW" dirty="0">
                <a:latin typeface="微軟正黑體" panose="020B0604030504040204" pitchFamily="34" charset="-120"/>
              </a:rPr>
              <a:t>0.6 log</a:t>
            </a:r>
            <a:r>
              <a:rPr lang="pt-BR" altLang="zh-TW" baseline="-25000" dirty="0">
                <a:latin typeface="微軟正黑體" panose="020B0604030504040204" pitchFamily="34" charset="-120"/>
              </a:rPr>
              <a:t>2 </a:t>
            </a:r>
            <a:r>
              <a:rPr lang="pt-BR" altLang="zh-TW" dirty="0">
                <a:latin typeface="微軟正黑體" panose="020B0604030504040204" pitchFamily="34" charset="-120"/>
              </a:rPr>
              <a:t>0.6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pt-BR" altLang="zh-TW" dirty="0">
                <a:latin typeface="微軟正黑體" panose="020B0604030504040204" pitchFamily="34" charset="-120"/>
              </a:rPr>
              <a:t>= 0.971</a:t>
            </a:r>
          </a:p>
          <a:p>
            <a:r>
              <a:rPr lang="zh-TW" altLang="en-US" dirty="0">
                <a:latin typeface="微軟正黑體" panose="020B0604030504040204" pitchFamily="34" charset="-120"/>
              </a:rPr>
              <a:t>正確辨識機率為 </a:t>
            </a:r>
            <a:r>
              <a:rPr lang="en-US" altLang="zh-TW" dirty="0">
                <a:latin typeface="微軟正黑體" panose="020B0604030504040204" pitchFamily="34" charset="-120"/>
              </a:rPr>
              <a:t>0.4</a:t>
            </a:r>
            <a:r>
              <a:rPr lang="zh-TW" altLang="en-US" dirty="0">
                <a:latin typeface="微軟正黑體" panose="020B0604030504040204" pitchFamily="34" charset="-120"/>
              </a:rPr>
              <a:t>，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很難猜</a:t>
            </a:r>
            <a:r>
              <a:rPr lang="zh-TW" altLang="en-US" dirty="0">
                <a:latin typeface="微軟正黑體" panose="020B0604030504040204" pitchFamily="34" charset="-120"/>
              </a:rPr>
              <a:t>到辨識結果</a:t>
            </a:r>
            <a:r>
              <a:rPr lang="en-US" altLang="zh-TW" dirty="0">
                <a:latin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</a:rPr>
              <a:t>訊息量大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</a:p>
          <a:p>
            <a:pPr marL="0" indent="0">
              <a:buNone/>
            </a:pPr>
            <a:endParaRPr lang="pt-BR" altLang="zh-TW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案例二：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設 </a:t>
            </a:r>
            <a:r>
              <a:rPr lang="en-US" altLang="zh-TW" dirty="0">
                <a:latin typeface="微軟正黑體" panose="020B0604030504040204" pitchFamily="34" charset="-120"/>
              </a:rPr>
              <a:t>B</a:t>
            </a:r>
            <a:r>
              <a:rPr lang="zh-TW" altLang="en-US" dirty="0">
                <a:latin typeface="微軟正黑體" panose="020B0604030504040204" pitchFamily="34" charset="-120"/>
              </a:rPr>
              <a:t> 案例 </a:t>
            </a:r>
            <a:r>
              <a:rPr lang="en-US" altLang="zh-TW" dirty="0">
                <a:latin typeface="微軟正黑體" panose="020B0604030504040204" pitchFamily="34" charset="-120"/>
              </a:rPr>
              <a:t>p(</a:t>
            </a:r>
            <a:r>
              <a:rPr lang="zh-TW" altLang="en-US" dirty="0">
                <a:latin typeface="微軟正黑體" panose="020B0604030504040204" pitchFamily="34" charset="-120"/>
              </a:rPr>
              <a:t>正確辨識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= 0.99 </a:t>
            </a:r>
            <a:r>
              <a:rPr lang="zh-TW" altLang="en-US" dirty="0">
                <a:latin typeface="微軟正黑體" panose="020B0604030504040204" pitchFamily="34" charset="-120"/>
              </a:rPr>
              <a:t>，那 </a:t>
            </a:r>
            <a:r>
              <a:rPr lang="en-US" altLang="zh-TW" dirty="0">
                <a:latin typeface="微軟正黑體" panose="020B0604030504040204" pitchFamily="34" charset="-120"/>
              </a:rPr>
              <a:t>p(</a:t>
            </a:r>
            <a:r>
              <a:rPr lang="zh-TW" altLang="en-US" dirty="0">
                <a:latin typeface="微軟正黑體" panose="020B0604030504040204" pitchFamily="34" charset="-120"/>
              </a:rPr>
              <a:t>辨識錯誤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=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0.99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=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0.01</a:t>
            </a:r>
          </a:p>
          <a:p>
            <a:r>
              <a:rPr lang="pt-BR" altLang="zh-TW" dirty="0">
                <a:latin typeface="微軟正黑體" panose="020B0604030504040204" pitchFamily="34" charset="-120"/>
              </a:rPr>
              <a:t>Entropy: H(</a:t>
            </a:r>
            <a:r>
              <a:rPr lang="en-US" altLang="zh-TW" dirty="0">
                <a:latin typeface="微軟正黑體" panose="020B0604030504040204" pitchFamily="34" charset="-120"/>
              </a:rPr>
              <a:t>B</a:t>
            </a:r>
            <a:r>
              <a:rPr lang="pt-BR" altLang="zh-TW" dirty="0">
                <a:latin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pt-BR" altLang="zh-TW" dirty="0">
                <a:latin typeface="微軟正黑體" panose="020B0604030504040204" pitchFamily="34" charset="-120"/>
              </a:rPr>
              <a:t>=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pt-BR" altLang="zh-TW" dirty="0">
                <a:latin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(0.99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pt-BR" altLang="zh-TW" dirty="0">
                <a:latin typeface="微軟正黑體" panose="020B0604030504040204" pitchFamily="34" charset="-120"/>
              </a:rPr>
              <a:t>log</a:t>
            </a:r>
            <a:r>
              <a:rPr lang="pt-BR" altLang="zh-TW" baseline="-25000" dirty="0">
                <a:latin typeface="微軟正黑體" panose="020B0604030504040204" pitchFamily="34" charset="-120"/>
              </a:rPr>
              <a:t>2 </a:t>
            </a:r>
            <a:r>
              <a:rPr lang="en-US" altLang="zh-TW" dirty="0">
                <a:latin typeface="微軟正黑體" panose="020B0604030504040204" pitchFamily="34" charset="-120"/>
              </a:rPr>
              <a:t>0.99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+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0.01</a:t>
            </a:r>
            <a:r>
              <a:rPr lang="pt-BR" altLang="zh-TW" dirty="0">
                <a:latin typeface="微軟正黑體" panose="020B0604030504040204" pitchFamily="34" charset="-120"/>
              </a:rPr>
              <a:t> log</a:t>
            </a:r>
            <a:r>
              <a:rPr lang="pt-BR" altLang="zh-TW" baseline="-25000" dirty="0">
                <a:latin typeface="微軟正黑體" panose="020B0604030504040204" pitchFamily="34" charset="-120"/>
              </a:rPr>
              <a:t>2 </a:t>
            </a:r>
            <a:r>
              <a:rPr lang="en-US" altLang="zh-TW" dirty="0">
                <a:latin typeface="微軟正黑體" panose="020B0604030504040204" pitchFamily="34" charset="-120"/>
              </a:rPr>
              <a:t>0.01)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pt-BR" altLang="zh-TW" dirty="0">
                <a:latin typeface="微軟正黑體" panose="020B0604030504040204" pitchFamily="34" charset="-120"/>
              </a:rPr>
              <a:t>= </a:t>
            </a:r>
            <a:r>
              <a:rPr lang="en-US" altLang="zh-TW" dirty="0">
                <a:latin typeface="微軟正黑體" panose="020B0604030504040204" pitchFamily="34" charset="-120"/>
              </a:rPr>
              <a:t>0.081</a:t>
            </a:r>
          </a:p>
          <a:p>
            <a:r>
              <a:rPr lang="zh-TW" altLang="en-US" dirty="0">
                <a:latin typeface="微軟正黑體" panose="020B0604030504040204" pitchFamily="34" charset="-120"/>
              </a:rPr>
              <a:t>正確辨識機率為 </a:t>
            </a:r>
            <a:r>
              <a:rPr lang="en-US" altLang="zh-TW" dirty="0">
                <a:latin typeface="微軟正黑體" panose="020B0604030504040204" pitchFamily="34" charset="-120"/>
              </a:rPr>
              <a:t>0.99</a:t>
            </a:r>
            <a:r>
              <a:rPr lang="zh-TW" altLang="en-US" dirty="0">
                <a:latin typeface="微軟正黑體" panose="020B0604030504040204" pitchFamily="34" charset="-120"/>
              </a:rPr>
              <a:t>，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很容易猜</a:t>
            </a:r>
            <a:r>
              <a:rPr lang="zh-TW" altLang="en-US" dirty="0">
                <a:latin typeface="微軟正黑體" panose="020B0604030504040204" pitchFamily="34" charset="-120"/>
              </a:rPr>
              <a:t>到辨識結果</a:t>
            </a:r>
            <a:r>
              <a:rPr lang="en-US" altLang="zh-TW" dirty="0">
                <a:latin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</a:rPr>
              <a:t>訊息量小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C347D2-F9FA-601B-4EB5-3936A2D13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29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4881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205E51-7E84-3586-5E04-CF859DBD3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什麼是模型微調</a:t>
            </a:r>
            <a:r>
              <a:rPr lang="en-US" altLang="zh-TW" dirty="0">
                <a:latin typeface="微軟正黑體" panose="020B0604030504040204" pitchFamily="34" charset="-120"/>
              </a:rPr>
              <a:t>(Fine-Tuning)?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FF5DFC9-0E5D-755F-131A-C5193E799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421390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定義與概念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在已預先訓練好的模型上，針對特定任務進行再訓練。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是一種</a:t>
            </a:r>
            <a:r>
              <a:rPr lang="zh-TW" altLang="en-US" b="1" dirty="0">
                <a:latin typeface="微軟正黑體" panose="020B0604030504040204" pitchFamily="34" charset="-120"/>
              </a:rPr>
              <a:t>遷移學習技術</a:t>
            </a:r>
            <a:r>
              <a:rPr lang="en-US" altLang="zh-TW" b="1" dirty="0">
                <a:latin typeface="微軟正黑體" panose="020B0604030504040204" pitchFamily="34" charset="-120"/>
              </a:rPr>
              <a:t>(Transfer Learning)</a:t>
            </a:r>
            <a:r>
              <a:rPr lang="zh-TW" altLang="en-US" b="1" dirty="0">
                <a:latin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實際例子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使用 </a:t>
            </a:r>
            <a:r>
              <a:rPr lang="en-US" altLang="zh-TW" dirty="0">
                <a:latin typeface="微軟正黑體" panose="020B0604030504040204" pitchFamily="34" charset="-120"/>
              </a:rPr>
              <a:t>BERT</a:t>
            </a:r>
            <a:r>
              <a:rPr lang="zh-TW" altLang="en-US" dirty="0">
                <a:latin typeface="微軟正黑體" panose="020B0604030504040204" pitchFamily="34" charset="-120"/>
              </a:rPr>
              <a:t> 微調 </a:t>
            </a:r>
            <a:r>
              <a:rPr lang="en-US" altLang="zh-TW" dirty="0">
                <a:latin typeface="微軟正黑體" panose="020B0604030504040204" pitchFamily="34" charset="-120"/>
              </a:rPr>
              <a:t>“</a:t>
            </a:r>
            <a:r>
              <a:rPr lang="zh-TW" altLang="en-US" dirty="0">
                <a:latin typeface="微軟正黑體" panose="020B0604030504040204" pitchFamily="34" charset="-120"/>
              </a:rPr>
              <a:t>情感分類模型</a:t>
            </a:r>
            <a:r>
              <a:rPr lang="en-US" altLang="zh-TW" dirty="0">
                <a:latin typeface="微軟正黑體" panose="020B0604030504040204" pitchFamily="34" charset="-120"/>
              </a:rPr>
              <a:t>”</a:t>
            </a:r>
          </a:p>
          <a:p>
            <a:r>
              <a:rPr lang="zh-TW" altLang="en-US" dirty="0">
                <a:latin typeface="微軟正黑體" panose="020B0604030504040204" pitchFamily="34" charset="-120"/>
              </a:rPr>
              <a:t>使用 </a:t>
            </a:r>
            <a:r>
              <a:rPr lang="en-US" altLang="zh-TW" dirty="0">
                <a:latin typeface="微軟正黑體" panose="020B0604030504040204" pitchFamily="34" charset="-120"/>
              </a:rPr>
              <a:t>Llama </a:t>
            </a:r>
            <a:r>
              <a:rPr lang="zh-TW" altLang="en-US" dirty="0">
                <a:latin typeface="微軟正黑體" panose="020B0604030504040204" pitchFamily="34" charset="-120"/>
              </a:rPr>
              <a:t>微調 </a:t>
            </a:r>
            <a:r>
              <a:rPr lang="en-US" altLang="zh-TW" dirty="0">
                <a:latin typeface="微軟正黑體" panose="020B0604030504040204" pitchFamily="34" charset="-120"/>
              </a:rPr>
              <a:t>“</a:t>
            </a:r>
            <a:r>
              <a:rPr lang="zh-TW" altLang="en-US" dirty="0">
                <a:latin typeface="微軟正黑體" panose="020B0604030504040204" pitchFamily="34" charset="-120"/>
              </a:rPr>
              <a:t>客戶資訊服務模型</a:t>
            </a:r>
            <a:r>
              <a:rPr lang="en-US" altLang="zh-TW" dirty="0">
                <a:latin typeface="微軟正黑體" panose="020B0604030504040204" pitchFamily="34" charset="-120"/>
              </a:rPr>
              <a:t>”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665FCF-0F9A-3030-081E-0194BC2B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721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5B21F-2ACD-08C3-ED8C-155159EE6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FBEE1B-309E-6235-97C5-8C9270E5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交叉熵</a:t>
            </a:r>
            <a:r>
              <a:rPr lang="en-US" altLang="zh-TW" dirty="0">
                <a:latin typeface="微軟正黑體" panose="020B0604030504040204" pitchFamily="34" charset="-120"/>
              </a:rPr>
              <a:t>(Cross-entropy)(1/2)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直排文字版面配置區 2">
                <a:extLst>
                  <a:ext uri="{FF2B5EF4-FFF2-40B4-BE49-F238E27FC236}">
                    <a16:creationId xmlns:a16="http://schemas.microsoft.com/office/drawing/2014/main" id="{4970F8B0-9BE2-96DA-89F4-49B758558343}"/>
                  </a:ext>
                </a:extLst>
              </p:cNvPr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838199" y="1825625"/>
                <a:ext cx="10363201" cy="4068279"/>
              </a:xfrm>
            </p:spPr>
            <p:txBody>
              <a:bodyPr vert="horz">
                <a:normAutofit/>
              </a:bodyPr>
              <a:lstStyle/>
              <a:p>
                <a:r>
                  <a:rPr lang="zh-TW" altLang="en-US" dirty="0">
                    <a:latin typeface="微軟正黑體" panose="020B0604030504040204" pitchFamily="34" charset="-120"/>
                  </a:rPr>
                  <a:t>大多數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LLM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預設的訓練優化目標。</a:t>
                </a:r>
                <a:endParaRPr lang="en-US" altLang="zh-TW" dirty="0">
                  <a:latin typeface="微軟正黑體" panose="020B0604030504040204" pitchFamily="34" charset="-120"/>
                </a:endParaRPr>
              </a:p>
              <a:p>
                <a:r>
                  <a:rPr lang="zh-TW" altLang="en-US" dirty="0">
                    <a:latin typeface="微軟正黑體" panose="020B0604030504040204" pitchFamily="34" charset="-120"/>
                  </a:rPr>
                  <a:t>先算出各類別的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Cross-entropy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，然後在算總和。</a:t>
                </a:r>
                <a:endParaRPr lang="en-US" altLang="zh-TW" dirty="0">
                  <a:latin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b="1" dirty="0">
                    <a:latin typeface="微軟正黑體" panose="020B0604030504040204" pitchFamily="34" charset="-120"/>
                  </a:rPr>
                  <a:t>各類別 </a:t>
                </a:r>
                <a:r>
                  <a:rPr lang="en-US" altLang="zh-TW" b="1" dirty="0">
                    <a:latin typeface="微軟正黑體" panose="020B0604030504040204" pitchFamily="34" charset="-120"/>
                  </a:rPr>
                  <a:t>Cross-entropy </a:t>
                </a:r>
                <a:r>
                  <a:rPr lang="zh-TW" altLang="en-US" b="1" dirty="0">
                    <a:latin typeface="微軟正黑體" panose="020B0604030504040204" pitchFamily="34" charset="-120"/>
                  </a:rPr>
                  <a:t>計算公式如下：</a:t>
                </a:r>
                <a:endParaRPr lang="en-US" altLang="zh-TW" b="1" dirty="0">
                  <a:latin typeface="微軟正黑體" panose="020B0604030504040204" pitchFamily="34" charset="-120"/>
                </a:endParaRPr>
              </a:p>
              <a:p>
                <a:r>
                  <a:rPr lang="en-US" altLang="zh-TW" dirty="0">
                    <a:latin typeface="微軟正黑體" panose="020B0604030504040204" pitchFamily="34" charset="-120"/>
                  </a:rPr>
                  <a:t>p(x) = 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真實類別是否屬於當前計算類別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(0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or 1)</a:t>
                </a:r>
              </a:p>
              <a:p>
                <a:r>
                  <a:rPr lang="en-US" altLang="zh-TW" dirty="0">
                    <a:latin typeface="微軟正黑體" panose="020B0604030504040204" pitchFamily="34" charset="-120"/>
                  </a:rPr>
                  <a:t>q(x) = 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模型預測為當前計算類別的機率 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(0 ~ 1)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latin typeface="微軟正黑體" panose="020B0604030504040204" pitchFamily="34" charset="-120"/>
                  </a:rPr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𝒍𝒐𝒈</m:t>
                          </m:r>
                          <m:r>
                            <a:rPr lang="en-US" altLang="zh-TW" b="1" i="1" baseline="-25000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b="1" dirty="0">
                  <a:latin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3" name="直排文字版面配置區 2">
                <a:extLst>
                  <a:ext uri="{FF2B5EF4-FFF2-40B4-BE49-F238E27FC236}">
                    <a16:creationId xmlns:a16="http://schemas.microsoft.com/office/drawing/2014/main" id="{4970F8B0-9BE2-96DA-89F4-49B7585583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838199" y="1825625"/>
                <a:ext cx="10363201" cy="4068279"/>
              </a:xfrm>
              <a:blipFill>
                <a:blip r:embed="rId2"/>
                <a:stretch>
                  <a:fillRect l="-1176" t="-23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9320C5-447E-775A-F8F0-D1768CF7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30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8B2EBF3-498D-BCBE-D532-BC31F212FE3C}"/>
              </a:ext>
            </a:extLst>
          </p:cNvPr>
          <p:cNvSpPr txBox="1"/>
          <p:nvPr/>
        </p:nvSpPr>
        <p:spPr>
          <a:xfrm>
            <a:off x="417185" y="6356955"/>
            <a:ext cx="910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交叉熵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wiki: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https://zh.wikipedia.org/zh-tw/%E4%BA%A4%E5%8F%89%E7%86%B5</a:t>
            </a:r>
          </a:p>
        </p:txBody>
      </p:sp>
    </p:spTree>
    <p:extLst>
      <p:ext uri="{BB962C8B-B14F-4D97-AF65-F5344CB8AC3E}">
        <p14:creationId xmlns:p14="http://schemas.microsoft.com/office/powerpoint/2010/main" val="1371147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EB85A-BE5B-FB7F-4597-A8CFD7965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590CB0-6319-8F62-8FC6-20395295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交叉</a:t>
            </a:r>
            <a:r>
              <a:rPr lang="zh-TW" altLang="en-US" dirty="0"/>
              <a:t>熵</a:t>
            </a:r>
            <a:r>
              <a:rPr lang="en-US" altLang="zh-TW" dirty="0">
                <a:latin typeface="微軟正黑體" panose="020B0604030504040204" pitchFamily="34" charset="-120"/>
              </a:rPr>
              <a:t>(Cross-entropy)(2/2)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直排文字版面配置區 2">
                <a:extLst>
                  <a:ext uri="{FF2B5EF4-FFF2-40B4-BE49-F238E27FC236}">
                    <a16:creationId xmlns:a16="http://schemas.microsoft.com/office/drawing/2014/main" id="{F8646A74-6692-0867-1CCA-345304575C19}"/>
                  </a:ext>
                </a:extLst>
              </p:cNvPr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838199" y="1825625"/>
                <a:ext cx="10780643" cy="4346575"/>
              </a:xfrm>
            </p:spPr>
            <p:txBody>
              <a:bodyPr vert="horz">
                <a:normAutofit/>
              </a:bodyPr>
              <a:lstStyle/>
              <a:p>
                <a:pPr marL="0" indent="0">
                  <a:buNone/>
                </a:pPr>
                <a:r>
                  <a:rPr lang="zh-TW" altLang="en-US" b="1" dirty="0">
                    <a:latin typeface="微軟正黑體" panose="020B0604030504040204" pitchFamily="34" charset="-120"/>
                  </a:rPr>
                  <a:t>範例表格：</a:t>
                </a:r>
                <a:endParaRPr lang="en-US" altLang="zh-TW" b="1" dirty="0">
                  <a:latin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b="1" dirty="0">
                  <a:latin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b="1" dirty="0">
                  <a:latin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b="1" dirty="0">
                  <a:latin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b="1" dirty="0">
                  <a:latin typeface="微軟正黑體" panose="020B0604030504040204" pitchFamily="34" charset="-120"/>
                </a:endParaRPr>
              </a:p>
              <a:p>
                <a:r>
                  <a:rPr lang="zh-TW" altLang="en-US" b="1" dirty="0">
                    <a:latin typeface="微軟正黑體" panose="020B0604030504040204" pitchFamily="34" charset="-120"/>
                  </a:rPr>
                  <a:t>男生的 </a:t>
                </a:r>
                <a:r>
                  <a:rPr lang="en-US" altLang="zh-TW" b="1" dirty="0">
                    <a:latin typeface="微軟正黑體" panose="020B0604030504040204" pitchFamily="34" charset="-120"/>
                  </a:rPr>
                  <a:t>CE</a:t>
                </a:r>
                <a:r>
                  <a:rPr lang="zh-TW" altLang="en-US" b="1" dirty="0">
                    <a:latin typeface="微軟正黑體" panose="020B0604030504040204" pitchFamily="34" charset="-12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𝟕𝟑𝟕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=−(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𝒍𝒐𝒈</m:t>
                    </m:r>
                    <m:r>
                      <a:rPr lang="en-US" altLang="zh-TW" b="1" i="1" baseline="-25000" smtClean="0">
                        <a:latin typeface="Cambria Math" panose="02040503050406030204" pitchFamily="18" charset="0"/>
                      </a:rPr>
                      <m:t>𝟐</m:t>
                    </m:r>
                    <m:d>
                      <m:d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</m:d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𝒍𝒐𝒈</m:t>
                    </m:r>
                    <m:r>
                      <a:rPr lang="en-US" altLang="zh-TW" b="1" i="1" baseline="-2500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TW" b="1" dirty="0">
                  <a:latin typeface="微軟正黑體" panose="020B0604030504040204" pitchFamily="34" charset="-120"/>
                </a:endParaRPr>
              </a:p>
              <a:p>
                <a:r>
                  <a:rPr lang="zh-TW" altLang="en-US" b="1" dirty="0">
                    <a:latin typeface="微軟正黑體" panose="020B0604030504040204" pitchFamily="34" charset="-120"/>
                  </a:rPr>
                  <a:t>女生的 </a:t>
                </a:r>
                <a:r>
                  <a:rPr lang="en-US" altLang="zh-TW" b="1" dirty="0">
                    <a:latin typeface="微軟正黑體" panose="020B0604030504040204" pitchFamily="34" charset="-120"/>
                  </a:rPr>
                  <a:t>CE</a:t>
                </a:r>
                <a:r>
                  <a:rPr lang="zh-TW" altLang="en-US" b="1" dirty="0">
                    <a:latin typeface="微軟正黑體" panose="020B0604030504040204" pitchFamily="34" charset="-12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TW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𝟑𝟐𝟐</m:t>
                    </m:r>
                    <m:r>
                      <a:rPr lang="en-US" altLang="zh-TW" b="1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𝒍𝒐𝒈</m:t>
                        </m:r>
                        <m:r>
                          <a:rPr lang="en-US" altLang="zh-TW" b="1" i="1" baseline="-25000">
                            <a:latin typeface="Cambria Math" panose="02040503050406030204" pitchFamily="18" charset="0"/>
                          </a:rPr>
                          <m:t>𝟐</m:t>
                        </m:r>
                        <m:d>
                          <m:dPr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𝒍𝒐𝒈</m:t>
                        </m:r>
                        <m:r>
                          <a:rPr lang="en-US" altLang="zh-TW" b="1" i="1" baseline="-25000">
                            <a:latin typeface="Cambria Math" panose="02040503050406030204" pitchFamily="18" charset="0"/>
                          </a:rPr>
                          <m:t>𝟐</m:t>
                        </m:r>
                        <m:d>
                          <m:dPr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d>
                      </m:e>
                    </m:d>
                  </m:oMath>
                </a14:m>
                <a:endParaRPr lang="en-US" altLang="zh-TW" b="1" dirty="0">
                  <a:latin typeface="微軟正黑體" panose="020B0604030504040204" pitchFamily="34" charset="-120"/>
                </a:endParaRPr>
              </a:p>
              <a:p>
                <a:r>
                  <a:rPr lang="zh-TW" altLang="en-US" b="1" dirty="0">
                    <a:latin typeface="微軟正黑體" panose="020B0604030504040204" pitchFamily="34" charset="-120"/>
                  </a:rPr>
                  <a:t>模型的 </a:t>
                </a:r>
                <a:r>
                  <a:rPr lang="en-US" altLang="zh-TW" b="1" dirty="0">
                    <a:latin typeface="微軟正黑體" panose="020B0604030504040204" pitchFamily="34" charset="-120"/>
                  </a:rPr>
                  <a:t>CE</a:t>
                </a:r>
                <a:r>
                  <a:rPr lang="zh-TW" altLang="en-US" b="1" dirty="0">
                    <a:latin typeface="微軟正黑體" panose="020B0604030504040204" pitchFamily="34" charset="-12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TW" b="1" i="1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b="1" i="1">
                        <a:latin typeface="Cambria Math" panose="02040503050406030204" pitchFamily="18" charset="0"/>
                      </a:rPr>
                      <m:t>男生</m:t>
                    </m:r>
                    <m:r>
                      <a:rPr lang="zh-TW" altLang="en-US" b="1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TW" altLang="en-US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TW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b="1" i="1">
                        <a:latin typeface="Cambria Math" panose="02040503050406030204" pitchFamily="18" charset="0"/>
                      </a:rPr>
                      <m:t>女生</m:t>
                    </m:r>
                    <m:r>
                      <a:rPr lang="zh-TW" altLang="en-US" b="1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TW" altLang="en-US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TW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en-US" altLang="zh-TW" b="1" dirty="0">
                  <a:latin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3" name="直排文字版面配置區 2">
                <a:extLst>
                  <a:ext uri="{FF2B5EF4-FFF2-40B4-BE49-F238E27FC236}">
                    <a16:creationId xmlns:a16="http://schemas.microsoft.com/office/drawing/2014/main" id="{F8646A74-6692-0867-1CCA-345304575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838199" y="1825625"/>
                <a:ext cx="10780643" cy="4346575"/>
              </a:xfrm>
              <a:blipFill>
                <a:blip r:embed="rId2"/>
                <a:stretch>
                  <a:fillRect l="-113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FC6179-11B8-6C1F-BBB7-1912F914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31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72B82F7-CD57-9F04-CEA2-6321A6481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079074"/>
              </p:ext>
            </p:extLst>
          </p:nvPr>
        </p:nvGraphicFramePr>
        <p:xfrm>
          <a:off x="2387600" y="2415911"/>
          <a:ext cx="74168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3646654901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2037939263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20782389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223820534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b="1" dirty="0"/>
                        <a:t>Case</a:t>
                      </a:r>
                      <a:endParaRPr lang="zh-TW" altLang="en-US" b="1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b="1" dirty="0"/>
                        <a:t>True Label</a:t>
                      </a:r>
                      <a:endParaRPr lang="zh-TW" altLang="en-US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Model Prediction</a:t>
                      </a:r>
                      <a:endParaRPr lang="zh-TW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dist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96649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/>
                        <a:t>男生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/>
                        <a:t>女生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78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男生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948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女生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948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0391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01125-9003-C427-FF5C-EB4809D32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7E009B-064B-5221-F6B8-EA993E076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6.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Lab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：微調出一個寫歌 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LLM</a:t>
            </a:r>
            <a:endParaRPr lang="zh-TW" altLang="en-US" dirty="0">
              <a:latin typeface="微軟正黑體" panose="020B06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C1BF1B0-3746-2899-B281-629FD3C46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7C88C7-049D-7CCC-653B-1949A7916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7990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42289-C921-41F5-DAF0-957636941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4042C8-1238-1BA5-F558-18EA0CF30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獲取 </a:t>
            </a:r>
            <a:r>
              <a:rPr lang="en-US" altLang="zh-TW" dirty="0" err="1">
                <a:latin typeface="微軟正黑體" panose="020B0604030504040204" pitchFamily="34" charset="-120"/>
              </a:rPr>
              <a:t>HuggingFace</a:t>
            </a:r>
            <a:r>
              <a:rPr lang="en-US" altLang="zh-TW" dirty="0">
                <a:latin typeface="微軟正黑體" panose="020B0604030504040204" pitchFamily="34" charset="-120"/>
              </a:rPr>
              <a:t> Token(1/4)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AE1041-07BE-59F3-348C-8CE8739E4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33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00F2323-2DBC-9FC7-0139-FF11C7A53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222" y="1541874"/>
            <a:ext cx="7543556" cy="4963895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529D60F1-98F9-6E7B-7BF8-99A474593B78}"/>
              </a:ext>
            </a:extLst>
          </p:cNvPr>
          <p:cNvSpPr/>
          <p:nvPr/>
        </p:nvSpPr>
        <p:spPr>
          <a:xfrm>
            <a:off x="9387177" y="1541874"/>
            <a:ext cx="397565" cy="3651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2D99DD3-EF47-DE2F-0F87-F1F00E4EB5DB}"/>
              </a:ext>
            </a:extLst>
          </p:cNvPr>
          <p:cNvSpPr/>
          <p:nvPr/>
        </p:nvSpPr>
        <p:spPr>
          <a:xfrm>
            <a:off x="8075634" y="5565234"/>
            <a:ext cx="1396026" cy="3651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C7CCE50-93AD-FA0D-9784-3310A482D672}"/>
              </a:ext>
            </a:extLst>
          </p:cNvPr>
          <p:cNvCxnSpPr>
            <a:cxnSpLocks/>
          </p:cNvCxnSpPr>
          <p:nvPr/>
        </p:nvCxnSpPr>
        <p:spPr>
          <a:xfrm flipH="1">
            <a:off x="8831580" y="2049780"/>
            <a:ext cx="754380" cy="33909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36C3C53-8CE0-17C7-A4C9-A529D8E116AC}"/>
              </a:ext>
            </a:extLst>
          </p:cNvPr>
          <p:cNvSpPr txBox="1"/>
          <p:nvPr/>
        </p:nvSpPr>
        <p:spPr>
          <a:xfrm>
            <a:off x="9085491" y="157210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B3A3566-8519-A6C0-8C6F-5609323C7550}"/>
              </a:ext>
            </a:extLst>
          </p:cNvPr>
          <p:cNvSpPr txBox="1"/>
          <p:nvPr/>
        </p:nvSpPr>
        <p:spPr>
          <a:xfrm>
            <a:off x="7773948" y="558809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8937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9CC2E-314E-F132-9CD2-A9BBC0A43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9056B65-4456-2E68-22F5-92ACA8976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00" y="1563830"/>
            <a:ext cx="7723239" cy="50489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2AD9A15-9996-68F9-EF2A-084C6971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獲取 </a:t>
            </a:r>
            <a:r>
              <a:rPr lang="en-US" altLang="zh-TW" dirty="0" err="1">
                <a:latin typeface="微軟正黑體" panose="020B0604030504040204" pitchFamily="34" charset="-120"/>
              </a:rPr>
              <a:t>HuggingFace</a:t>
            </a:r>
            <a:r>
              <a:rPr lang="en-US" altLang="zh-TW" dirty="0">
                <a:latin typeface="微軟正黑體" panose="020B0604030504040204" pitchFamily="34" charset="-120"/>
              </a:rPr>
              <a:t> Token(2/4)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6B04B3-4504-AEF7-6400-5004D15A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34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4FFAFD9-E5F4-FF18-C07F-30CF0AE51AFC}"/>
              </a:ext>
            </a:extLst>
          </p:cNvPr>
          <p:cNvSpPr/>
          <p:nvPr/>
        </p:nvSpPr>
        <p:spPr>
          <a:xfrm>
            <a:off x="8384302" y="2677205"/>
            <a:ext cx="1260503" cy="3651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1D3AADE-04FA-B793-E12C-362B50ADF408}"/>
              </a:ext>
            </a:extLst>
          </p:cNvPr>
          <p:cNvSpPr txBox="1"/>
          <p:nvPr/>
        </p:nvSpPr>
        <p:spPr>
          <a:xfrm>
            <a:off x="8066586" y="26586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8406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ED47C-3B4D-5337-3A4D-80CF4A8F5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2BDA8DC-1E65-C2C2-9D7A-24F0C2EAA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518" y="1489588"/>
            <a:ext cx="7900274" cy="523249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3950A18-7127-7666-CD87-1342D141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獲取 </a:t>
            </a:r>
            <a:r>
              <a:rPr lang="en-US" altLang="zh-TW" dirty="0" err="1">
                <a:latin typeface="微軟正黑體" panose="020B0604030504040204" pitchFamily="34" charset="-120"/>
              </a:rPr>
              <a:t>HuggingFace</a:t>
            </a:r>
            <a:r>
              <a:rPr lang="en-US" altLang="zh-TW" dirty="0">
                <a:latin typeface="微軟正黑體" panose="020B0604030504040204" pitchFamily="34" charset="-120"/>
              </a:rPr>
              <a:t> Token(3/4)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E91B4E-7478-B547-50A5-0F2F33BD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35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2C04A16-4624-038F-EFF5-0C5759C0BB45}"/>
              </a:ext>
            </a:extLst>
          </p:cNvPr>
          <p:cNvSpPr/>
          <p:nvPr/>
        </p:nvSpPr>
        <p:spPr>
          <a:xfrm>
            <a:off x="5104737" y="2920365"/>
            <a:ext cx="503583" cy="3511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45A89D3-3D75-2491-5123-D112209720CD}"/>
              </a:ext>
            </a:extLst>
          </p:cNvPr>
          <p:cNvSpPr txBox="1"/>
          <p:nvPr/>
        </p:nvSpPr>
        <p:spPr>
          <a:xfrm>
            <a:off x="4004701" y="366990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F0C7D28-D329-43B6-CAAE-8235D5F1782D}"/>
              </a:ext>
            </a:extLst>
          </p:cNvPr>
          <p:cNvSpPr/>
          <p:nvPr/>
        </p:nvSpPr>
        <p:spPr>
          <a:xfrm>
            <a:off x="4322417" y="3688080"/>
            <a:ext cx="1031903" cy="3511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A2C6BC2-1FD3-9C27-6E3F-B687AE34A353}"/>
              </a:ext>
            </a:extLst>
          </p:cNvPr>
          <p:cNvSpPr/>
          <p:nvPr/>
        </p:nvSpPr>
        <p:spPr>
          <a:xfrm>
            <a:off x="4322417" y="4645644"/>
            <a:ext cx="1031903" cy="48515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D2D2A5F-7A9F-57C5-188C-75928D3A33CB}"/>
              </a:ext>
            </a:extLst>
          </p:cNvPr>
          <p:cNvSpPr txBox="1"/>
          <p:nvPr/>
        </p:nvSpPr>
        <p:spPr>
          <a:xfrm>
            <a:off x="5195462" y="256889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4A59451-1517-AD93-F239-99837087DEBF}"/>
              </a:ext>
            </a:extLst>
          </p:cNvPr>
          <p:cNvSpPr txBox="1"/>
          <p:nvPr/>
        </p:nvSpPr>
        <p:spPr>
          <a:xfrm>
            <a:off x="3978638" y="4703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220A4DE-2100-B438-481C-63CE7C29CD2C}"/>
              </a:ext>
            </a:extLst>
          </p:cNvPr>
          <p:cNvCxnSpPr>
            <a:cxnSpLocks/>
          </p:cNvCxnSpPr>
          <p:nvPr/>
        </p:nvCxnSpPr>
        <p:spPr>
          <a:xfrm flipH="1">
            <a:off x="5195462" y="3271520"/>
            <a:ext cx="158858" cy="31496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8D051B2-1941-BA0A-4DCE-69BA51E03FE6}"/>
              </a:ext>
            </a:extLst>
          </p:cNvPr>
          <p:cNvCxnSpPr>
            <a:cxnSpLocks/>
          </p:cNvCxnSpPr>
          <p:nvPr/>
        </p:nvCxnSpPr>
        <p:spPr>
          <a:xfrm>
            <a:off x="4907280" y="4206240"/>
            <a:ext cx="0" cy="36576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587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B1A38-3A65-0909-5D62-32081C97C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61880F2-6CAF-7A05-4353-82E0D70CE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298" y="1690688"/>
            <a:ext cx="8109403" cy="501588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B9C1E0A-C1A2-2ACD-22F7-9278231A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獲取 </a:t>
            </a:r>
            <a:r>
              <a:rPr lang="en-US" altLang="zh-TW" dirty="0" err="1">
                <a:latin typeface="微軟正黑體" panose="020B0604030504040204" pitchFamily="34" charset="-120"/>
              </a:rPr>
              <a:t>HuggingFace</a:t>
            </a:r>
            <a:r>
              <a:rPr lang="en-US" altLang="zh-TW" dirty="0">
                <a:latin typeface="微軟正黑體" panose="020B0604030504040204" pitchFamily="34" charset="-120"/>
              </a:rPr>
              <a:t> Token(4/4)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BA410C-1E9D-E8D7-9F36-E9FA427EB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36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2C4B379-3A83-FC2C-CA85-562F58345DC8}"/>
              </a:ext>
            </a:extLst>
          </p:cNvPr>
          <p:cNvSpPr/>
          <p:nvPr/>
        </p:nvSpPr>
        <p:spPr>
          <a:xfrm>
            <a:off x="7488844" y="3429001"/>
            <a:ext cx="537556" cy="28956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A06B5A2-6A41-5892-A4CC-35700E502759}"/>
              </a:ext>
            </a:extLst>
          </p:cNvPr>
          <p:cNvSpPr txBox="1"/>
          <p:nvPr/>
        </p:nvSpPr>
        <p:spPr>
          <a:xfrm>
            <a:off x="8026400" y="338911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E4765AE-FC00-1870-AEFA-B973A6764F6F}"/>
              </a:ext>
            </a:extLst>
          </p:cNvPr>
          <p:cNvSpPr txBox="1"/>
          <p:nvPr/>
        </p:nvSpPr>
        <p:spPr>
          <a:xfrm>
            <a:off x="3944705" y="5679440"/>
            <a:ext cx="483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請留存好這個 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HF_TOKEN 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後續  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 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會使用到</a:t>
            </a:r>
          </a:p>
        </p:txBody>
      </p:sp>
    </p:spTree>
    <p:extLst>
      <p:ext uri="{BB962C8B-B14F-4D97-AF65-F5344CB8AC3E}">
        <p14:creationId xmlns:p14="http://schemas.microsoft.com/office/powerpoint/2010/main" val="2099794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7206E8-7066-8B9D-56E7-92E40E32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設定 </a:t>
            </a:r>
            <a:r>
              <a:rPr lang="en-US" altLang="zh-TW" dirty="0" err="1">
                <a:latin typeface="微軟正黑體" panose="020B0604030504040204" pitchFamily="34" charset="-120"/>
              </a:rPr>
              <a:t>Colab</a:t>
            </a:r>
            <a:r>
              <a:rPr lang="en-US" altLang="zh-TW" dirty="0">
                <a:latin typeface="微軟正黑體" panose="020B0604030504040204" pitchFamily="34" charset="-120"/>
              </a:rPr>
              <a:t> Secret(1/2)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EE0001-F14E-CB32-2790-2A897FC7D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37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50C9ADE-FDED-578A-2BCC-843B510CC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525" y="2023732"/>
            <a:ext cx="9000000" cy="3955123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5AE1D412-B4D3-B4E7-EE7A-472FF9B53004}"/>
              </a:ext>
            </a:extLst>
          </p:cNvPr>
          <p:cNvSpPr/>
          <p:nvPr/>
        </p:nvSpPr>
        <p:spPr>
          <a:xfrm>
            <a:off x="1579525" y="4343401"/>
            <a:ext cx="338727" cy="28823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6A6C690-E01F-E732-D3E4-F55E41A679A4}"/>
              </a:ext>
            </a:extLst>
          </p:cNvPr>
          <p:cNvSpPr txBox="1"/>
          <p:nvPr/>
        </p:nvSpPr>
        <p:spPr>
          <a:xfrm>
            <a:off x="1261809" y="428218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2423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5BF39-D160-2192-73F0-20C3B2819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CCE8E39-656F-7E37-64E7-0117DECFD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525" y="1949060"/>
            <a:ext cx="9038103" cy="389415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D9ADEA5-4006-A8E6-1D88-F6B080F00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設定 </a:t>
            </a:r>
            <a:r>
              <a:rPr lang="en-US" altLang="zh-TW" dirty="0" err="1">
                <a:latin typeface="微軟正黑體" panose="020B0604030504040204" pitchFamily="34" charset="-120"/>
              </a:rPr>
              <a:t>Colab</a:t>
            </a:r>
            <a:r>
              <a:rPr lang="en-US" altLang="zh-TW" dirty="0">
                <a:latin typeface="微軟正黑體" panose="020B0604030504040204" pitchFamily="34" charset="-120"/>
              </a:rPr>
              <a:t> Secret(2/2)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6A9DE6-EA48-3510-4AFD-604132B1D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38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ACBB870-AEF8-D18F-8831-9F0E9C321832}"/>
              </a:ext>
            </a:extLst>
          </p:cNvPr>
          <p:cNvSpPr/>
          <p:nvPr/>
        </p:nvSpPr>
        <p:spPr>
          <a:xfrm>
            <a:off x="1977887" y="5476461"/>
            <a:ext cx="1043609" cy="3667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1B6AB2-4ED9-7F92-01FC-44E0251C4735}"/>
              </a:ext>
            </a:extLst>
          </p:cNvPr>
          <p:cNvSpPr txBox="1"/>
          <p:nvPr/>
        </p:nvSpPr>
        <p:spPr>
          <a:xfrm>
            <a:off x="1660171" y="547388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FA1D626-9EEE-29AA-CA66-61ACB49D3912}"/>
              </a:ext>
            </a:extLst>
          </p:cNvPr>
          <p:cNvSpPr/>
          <p:nvPr/>
        </p:nvSpPr>
        <p:spPr>
          <a:xfrm>
            <a:off x="1977888" y="4593391"/>
            <a:ext cx="437322" cy="3667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ABFA6A1-291F-7D4A-E3F4-A733612144D2}"/>
              </a:ext>
            </a:extLst>
          </p:cNvPr>
          <p:cNvSpPr/>
          <p:nvPr/>
        </p:nvSpPr>
        <p:spPr>
          <a:xfrm>
            <a:off x="2499691" y="4593391"/>
            <a:ext cx="839857" cy="3667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628CB0E-54CE-AEC8-B5CC-A48818A6C4D6}"/>
              </a:ext>
            </a:extLst>
          </p:cNvPr>
          <p:cNvSpPr/>
          <p:nvPr/>
        </p:nvSpPr>
        <p:spPr>
          <a:xfrm>
            <a:off x="3636064" y="4593391"/>
            <a:ext cx="1234110" cy="3667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9488D11-B6D9-CE2A-D724-BEC15D9FC80F}"/>
              </a:ext>
            </a:extLst>
          </p:cNvPr>
          <p:cNvSpPr txBox="1"/>
          <p:nvPr/>
        </p:nvSpPr>
        <p:spPr>
          <a:xfrm>
            <a:off x="1649075" y="439927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A6BB139-A753-CC88-E17E-FB17905AF082}"/>
              </a:ext>
            </a:extLst>
          </p:cNvPr>
          <p:cNvSpPr txBox="1"/>
          <p:nvPr/>
        </p:nvSpPr>
        <p:spPr>
          <a:xfrm>
            <a:off x="2678801" y="4024508"/>
            <a:ext cx="2151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填入 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HF_TOKEN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C68F888-F4A0-C9EA-3638-B196479953E8}"/>
              </a:ext>
            </a:extLst>
          </p:cNvPr>
          <p:cNvSpPr txBox="1"/>
          <p:nvPr/>
        </p:nvSpPr>
        <p:spPr>
          <a:xfrm>
            <a:off x="4063815" y="5289218"/>
            <a:ext cx="3305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貼上剛剛獲取的 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HF_TOKEN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07EB6E2-8C45-8258-FC04-130ACF240DB2}"/>
              </a:ext>
            </a:extLst>
          </p:cNvPr>
          <p:cNvCxnSpPr>
            <a:cxnSpLocks/>
          </p:cNvCxnSpPr>
          <p:nvPr/>
        </p:nvCxnSpPr>
        <p:spPr>
          <a:xfrm flipH="1" flipV="1">
            <a:off x="2206487" y="5059017"/>
            <a:ext cx="139148" cy="32799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箭號: 弧形上彎 19">
            <a:extLst>
              <a:ext uri="{FF2B5EF4-FFF2-40B4-BE49-F238E27FC236}">
                <a16:creationId xmlns:a16="http://schemas.microsoft.com/office/drawing/2014/main" id="{F7F5AA32-C99A-1B50-7FD5-4DE49819681D}"/>
              </a:ext>
            </a:extLst>
          </p:cNvPr>
          <p:cNvSpPr/>
          <p:nvPr/>
        </p:nvSpPr>
        <p:spPr>
          <a:xfrm flipV="1">
            <a:off x="2050125" y="4115326"/>
            <a:ext cx="675861" cy="379194"/>
          </a:xfrm>
          <a:prstGeom prst="curvedUp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箭號: 弧形上彎 20">
            <a:extLst>
              <a:ext uri="{FF2B5EF4-FFF2-40B4-BE49-F238E27FC236}">
                <a16:creationId xmlns:a16="http://schemas.microsoft.com/office/drawing/2014/main" id="{723B8C68-1C6E-40BD-6983-701562E938D9}"/>
              </a:ext>
            </a:extLst>
          </p:cNvPr>
          <p:cNvSpPr/>
          <p:nvPr/>
        </p:nvSpPr>
        <p:spPr>
          <a:xfrm>
            <a:off x="3085751" y="5062218"/>
            <a:ext cx="913809" cy="411666"/>
          </a:xfrm>
          <a:prstGeom prst="curvedUp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633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9F1E2-8B1C-5CBE-1A2C-DFD59E895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3E034B-9661-3C30-27E9-F0D304604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620" y="2065312"/>
            <a:ext cx="8984759" cy="391701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6DBB0D8-8BC4-98CA-7847-C631B7B3F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設定 </a:t>
            </a:r>
            <a:r>
              <a:rPr lang="en-US" altLang="zh-TW" dirty="0" err="1">
                <a:latin typeface="微軟正黑體" panose="020B0604030504040204" pitchFamily="34" charset="-120"/>
              </a:rPr>
              <a:t>Colab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的 </a:t>
            </a:r>
            <a:r>
              <a:rPr lang="en-US" altLang="zh-TW" dirty="0">
                <a:latin typeface="微軟正黑體" panose="020B0604030504040204" pitchFamily="34" charset="-120"/>
              </a:rPr>
              <a:t>GPU</a:t>
            </a:r>
            <a:r>
              <a:rPr lang="zh-TW" altLang="en-US" dirty="0">
                <a:latin typeface="微軟正黑體" panose="020B0604030504040204" pitchFamily="34" charset="-120"/>
              </a:rPr>
              <a:t> 執行階段</a:t>
            </a:r>
            <a:r>
              <a:rPr lang="en-US" altLang="zh-TW" dirty="0">
                <a:latin typeface="微軟正黑體" panose="020B0604030504040204" pitchFamily="34" charset="-120"/>
              </a:rPr>
              <a:t>(1/2)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877898-D7F7-B1D7-2CBA-440D516A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39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36F715FE-7A2E-AE96-E01A-7475486D1F4B}"/>
              </a:ext>
            </a:extLst>
          </p:cNvPr>
          <p:cNvSpPr/>
          <p:nvPr/>
        </p:nvSpPr>
        <p:spPr>
          <a:xfrm>
            <a:off x="9799983" y="2685077"/>
            <a:ext cx="367748" cy="3667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9E4CFA3-4862-C427-BD30-B1991F47E923}"/>
              </a:ext>
            </a:extLst>
          </p:cNvPr>
          <p:cNvSpPr txBox="1"/>
          <p:nvPr/>
        </p:nvSpPr>
        <p:spPr>
          <a:xfrm>
            <a:off x="9799983" y="231045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9A68468-9247-C455-EB54-9A3132C1BAE5}"/>
              </a:ext>
            </a:extLst>
          </p:cNvPr>
          <p:cNvSpPr/>
          <p:nvPr/>
        </p:nvSpPr>
        <p:spPr>
          <a:xfrm>
            <a:off x="7129669" y="3354103"/>
            <a:ext cx="1288773" cy="3667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7EBBFA7-099C-13FE-FE7F-CF441D2D5F9A}"/>
              </a:ext>
            </a:extLst>
          </p:cNvPr>
          <p:cNvSpPr txBox="1"/>
          <p:nvPr/>
        </p:nvSpPr>
        <p:spPr>
          <a:xfrm>
            <a:off x="6709021" y="33686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6D9F5BC-9C28-9513-70A8-625C08A1D455}"/>
              </a:ext>
            </a:extLst>
          </p:cNvPr>
          <p:cNvCxnSpPr>
            <a:cxnSpLocks/>
          </p:cNvCxnSpPr>
          <p:nvPr/>
        </p:nvCxnSpPr>
        <p:spPr>
          <a:xfrm flipH="1">
            <a:off x="8527774" y="3051832"/>
            <a:ext cx="1182756" cy="37716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051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5A2FB-A79B-C9ED-EB33-6FF51F524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EA917-BC9C-9F41-9C24-66B858D6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為什麼需要微調？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913B8FB-25B2-3783-5A49-F4362FF28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421390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優點分析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知識遷移</a:t>
            </a:r>
            <a:r>
              <a:rPr lang="zh-TW" altLang="en-US" dirty="0">
                <a:latin typeface="微軟正黑體" panose="020B0604030504040204" pitchFamily="34" charset="-120"/>
              </a:rPr>
              <a:t>：利用大模型已學到的語言知識，少量資料即可訓練。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任務專精</a:t>
            </a:r>
            <a:r>
              <a:rPr lang="zh-TW" altLang="en-US" dirty="0">
                <a:latin typeface="微軟正黑體" panose="020B0604030504040204" pitchFamily="34" charset="-120"/>
              </a:rPr>
              <a:t>：提升特定任務（如 </a:t>
            </a:r>
            <a:r>
              <a:rPr lang="en-US" altLang="zh-TW" dirty="0">
                <a:latin typeface="微軟正黑體" panose="020B0604030504040204" pitchFamily="34" charset="-120"/>
              </a:rPr>
              <a:t>QA</a:t>
            </a:r>
            <a:r>
              <a:rPr lang="zh-TW" altLang="en-US" dirty="0">
                <a:latin typeface="微軟正黑體" panose="020B0604030504040204" pitchFamily="34" charset="-120"/>
              </a:rPr>
              <a:t>、摘要、分類）表現。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</a:rPr>
              <a:t>節省資源</a:t>
            </a:r>
            <a:r>
              <a:rPr lang="zh-TW" altLang="en-US" dirty="0">
                <a:latin typeface="微軟正黑體" panose="020B0604030504040204" pitchFamily="34" charset="-120"/>
              </a:rPr>
              <a:t>：比起從頭訓練，微調成本與時間大幅下降。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實務需求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讓 </a:t>
            </a:r>
            <a:r>
              <a:rPr lang="en-US" altLang="zh-TW" dirty="0">
                <a:latin typeface="微軟正黑體" panose="020B0604030504040204" pitchFamily="34" charset="-120"/>
              </a:rPr>
              <a:t>LLM </a:t>
            </a:r>
            <a:r>
              <a:rPr lang="zh-TW" altLang="en-US" dirty="0">
                <a:latin typeface="微軟正黑體" panose="020B0604030504040204" pitchFamily="34" charset="-120"/>
              </a:rPr>
              <a:t>對「自家資料」有理解能力，如法律、金融、醫療等。</a:t>
            </a:r>
            <a:endParaRPr lang="en-US" altLang="zh-TW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6A67DB-FA3D-74B6-104C-2884C83E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721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DB0B5-B15E-7C88-EA44-2A8C3594D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70BAEB60-CB1B-E695-6471-E351FA992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522" y="1690688"/>
            <a:ext cx="8116956" cy="489899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EEDD762-E750-5D94-86AE-DA7CF0B9E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設定 </a:t>
            </a:r>
            <a:r>
              <a:rPr lang="en-US" altLang="zh-TW" dirty="0" err="1">
                <a:latin typeface="微軟正黑體" panose="020B0604030504040204" pitchFamily="34" charset="-120"/>
              </a:rPr>
              <a:t>Colab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的 </a:t>
            </a:r>
            <a:r>
              <a:rPr lang="en-US" altLang="zh-TW" dirty="0">
                <a:latin typeface="微軟正黑體" panose="020B0604030504040204" pitchFamily="34" charset="-120"/>
              </a:rPr>
              <a:t>GPU</a:t>
            </a:r>
            <a:r>
              <a:rPr lang="zh-TW" altLang="en-US" dirty="0">
                <a:latin typeface="微軟正黑體" panose="020B0604030504040204" pitchFamily="34" charset="-120"/>
              </a:rPr>
              <a:t> 執行階段</a:t>
            </a:r>
            <a:r>
              <a:rPr lang="en-US" altLang="zh-TW" dirty="0">
                <a:latin typeface="微軟正黑體" panose="020B0604030504040204" pitchFamily="34" charset="-120"/>
              </a:rPr>
              <a:t>(2/2)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036196-11C2-8968-C235-EC38E84D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40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FF997CD0-173C-1931-433C-479ED1E50F06}"/>
              </a:ext>
            </a:extLst>
          </p:cNvPr>
          <p:cNvSpPr/>
          <p:nvPr/>
        </p:nvSpPr>
        <p:spPr>
          <a:xfrm>
            <a:off x="4933609" y="4556061"/>
            <a:ext cx="897347" cy="3667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704AF1E-E6CD-ADBA-6EF1-01720B4FA3F4}"/>
              </a:ext>
            </a:extLst>
          </p:cNvPr>
          <p:cNvSpPr txBox="1"/>
          <p:nvPr/>
        </p:nvSpPr>
        <p:spPr>
          <a:xfrm>
            <a:off x="5223424" y="418672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96D47D8A-CC08-1498-696E-5EE09F09A4AC}"/>
              </a:ext>
            </a:extLst>
          </p:cNvPr>
          <p:cNvSpPr/>
          <p:nvPr/>
        </p:nvSpPr>
        <p:spPr>
          <a:xfrm>
            <a:off x="7868967" y="6172762"/>
            <a:ext cx="575982" cy="3667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31A19FD-CEE1-8C92-CC2A-3CE4E6185C27}"/>
              </a:ext>
            </a:extLst>
          </p:cNvPr>
          <p:cNvSpPr txBox="1"/>
          <p:nvPr/>
        </p:nvSpPr>
        <p:spPr>
          <a:xfrm>
            <a:off x="7998100" y="57532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C9B3A24F-A70C-4BC7-0F40-93A8AF1FC5DA}"/>
              </a:ext>
            </a:extLst>
          </p:cNvPr>
          <p:cNvCxnSpPr>
            <a:cxnSpLocks/>
          </p:cNvCxnSpPr>
          <p:nvPr/>
        </p:nvCxnSpPr>
        <p:spPr>
          <a:xfrm>
            <a:off x="5940287" y="4922816"/>
            <a:ext cx="1928680" cy="11997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712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105AD-BD12-710A-B606-4D08759F8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</a:rPr>
              <a:t>歌詞創作 </a:t>
            </a:r>
            <a:r>
              <a:rPr lang="en-US" altLang="zh-TW" dirty="0">
                <a:latin typeface="微軟正黑體" panose="020B0604030504040204" pitchFamily="34" charset="-120"/>
              </a:rPr>
              <a:t>AI - </a:t>
            </a:r>
            <a:r>
              <a:rPr lang="en-US" altLang="zh-TW" dirty="0" err="1">
                <a:latin typeface="微軟正黑體" panose="020B0604030504040204" pitchFamily="34" charset="-12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微調實戰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6E8C3D2-5480-7C3D-BB69-53BA951D90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5940287" cy="4351338"/>
          </a:xfrm>
        </p:spPr>
        <p:txBody>
          <a:bodyPr vert="horz"/>
          <a:lstStyle/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</a:rPr>
              <a:t>學習目標：</a:t>
            </a: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掌握 </a:t>
            </a:r>
            <a:r>
              <a:rPr lang="en-US" altLang="zh-TW" dirty="0">
                <a:latin typeface="微軟正黑體" panose="020B0604030504040204" pitchFamily="34" charset="-120"/>
              </a:rPr>
              <a:t>LLM </a:t>
            </a:r>
            <a:r>
              <a:rPr lang="zh-TW" altLang="en-US" dirty="0">
                <a:latin typeface="微軟正黑體" panose="020B0604030504040204" pitchFamily="34" charset="-120"/>
              </a:rPr>
              <a:t>的 </a:t>
            </a:r>
            <a:r>
              <a:rPr lang="en-US" altLang="zh-TW" dirty="0" err="1">
                <a:latin typeface="微軟正黑體" panose="020B0604030504040204" pitchFamily="34" charset="-12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微調流程</a:t>
            </a:r>
          </a:p>
          <a:p>
            <a:r>
              <a:rPr lang="zh-TW" altLang="en-US" dirty="0">
                <a:latin typeface="微軟正黑體" panose="020B0604030504040204" pitchFamily="34" charset="-120"/>
              </a:rPr>
              <a:t>掌握訓練資料的準備作業</a:t>
            </a:r>
          </a:p>
          <a:p>
            <a:r>
              <a:rPr lang="zh-TW" altLang="en-US" dirty="0">
                <a:latin typeface="微軟正黑體" panose="020B0604030504040204" pitchFamily="34" charset="-120"/>
              </a:rPr>
              <a:t>掌握 </a:t>
            </a:r>
            <a:r>
              <a:rPr lang="en-US" altLang="zh-TW" dirty="0">
                <a:latin typeface="微軟正黑體" panose="020B0604030504040204" pitchFamily="34" charset="-120"/>
              </a:rPr>
              <a:t>Token </a:t>
            </a:r>
            <a:r>
              <a:rPr lang="zh-TW" altLang="en-US" dirty="0">
                <a:latin typeface="微軟正黑體" panose="020B0604030504040204" pitchFamily="34" charset="-120"/>
              </a:rPr>
              <a:t>處理作業</a:t>
            </a:r>
          </a:p>
          <a:p>
            <a:r>
              <a:rPr lang="zh-TW" altLang="en-US" dirty="0">
                <a:latin typeface="微軟正黑體" panose="020B0604030504040204" pitchFamily="34" charset="-120"/>
              </a:rPr>
              <a:t>創建 </a:t>
            </a:r>
            <a:r>
              <a:rPr lang="en-US" altLang="zh-TW" dirty="0" err="1">
                <a:latin typeface="微軟正黑體" panose="020B0604030504040204" pitchFamily="34" charset="-120"/>
              </a:rPr>
              <a:t>Gradio</a:t>
            </a:r>
            <a:r>
              <a:rPr lang="en-US" altLang="zh-TW" dirty="0">
                <a:latin typeface="微軟正黑體" panose="020B0604030504040204" pitchFamily="34" charset="-120"/>
              </a:rPr>
              <a:t> Web UI </a:t>
            </a:r>
            <a:r>
              <a:rPr lang="zh-TW" altLang="en-US" dirty="0">
                <a:latin typeface="微軟正黑體" panose="020B0604030504040204" pitchFamily="34" charset="-120"/>
              </a:rPr>
              <a:t>互動介面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7B05C5-DB9F-A474-A249-16497D79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41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50E251D-F979-3B48-B3B1-71AEDD311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123" y="1665839"/>
            <a:ext cx="3526321" cy="352632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FED2892-F3E6-ECF0-5EB8-7FB18D9049ED}"/>
              </a:ext>
            </a:extLst>
          </p:cNvPr>
          <p:cNvSpPr txBox="1"/>
          <p:nvPr/>
        </p:nvSpPr>
        <p:spPr>
          <a:xfrm>
            <a:off x="8049851" y="5029200"/>
            <a:ext cx="2593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Example Code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22866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6E900-438D-12C7-61EC-D36BF89EF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AF7811-F71D-D790-7199-6E84684D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</a:rPr>
              <a:t>課程資源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1C0958-8C55-282F-2765-58DF69AF9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42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448C39-E4C3-C351-13CF-28AB68F58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236" y="1665839"/>
            <a:ext cx="3526321" cy="352632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51E16C7-BE83-7D1F-D931-7D1672D6FB3E}"/>
              </a:ext>
            </a:extLst>
          </p:cNvPr>
          <p:cNvSpPr txBox="1"/>
          <p:nvPr/>
        </p:nvSpPr>
        <p:spPr>
          <a:xfrm>
            <a:off x="6653400" y="5088835"/>
            <a:ext cx="3667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Colab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 Example Code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2347F71-BFA4-CCA7-3318-87A92112A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443" y="1769165"/>
            <a:ext cx="3319670" cy="331967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3D0EAA0-3083-E9B7-9451-2744A1B0029F}"/>
              </a:ext>
            </a:extLst>
          </p:cNvPr>
          <p:cNvSpPr txBox="1"/>
          <p:nvPr/>
        </p:nvSpPr>
        <p:spPr>
          <a:xfrm>
            <a:off x="3236434" y="5088835"/>
            <a:ext cx="819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PPT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1683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4" descr="j030125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6" y="2349500"/>
            <a:ext cx="4105275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6743701" y="2492375"/>
            <a:ext cx="36877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/>
            <a:r>
              <a:rPr lang="en-US" altLang="zh-TW" sz="5400" b="1" i="1">
                <a:solidFill>
                  <a:srgbClr val="000099"/>
                </a:solidFill>
                <a:latin typeface="Trebuchet MS" pitchFamily="34" charset="0"/>
                <a:ea typeface="標楷體" pitchFamily="65" charset="-12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04586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8BDC38-3E2B-F27F-4E0E-DD899C34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微調的工作流程</a:t>
            </a:r>
            <a:r>
              <a:rPr lang="en-US" altLang="zh-TW" dirty="0">
                <a:latin typeface="微軟正黑體" panose="020B0604030504040204" pitchFamily="34" charset="-120"/>
              </a:rPr>
              <a:t>(1/4)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7D0D43-5933-DBD1-05D4-1081D9D34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5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2580A38-BBC3-3BC3-F279-238D25449CDA}"/>
              </a:ext>
            </a:extLst>
          </p:cNvPr>
          <p:cNvSpPr/>
          <p:nvPr/>
        </p:nvSpPr>
        <p:spPr>
          <a:xfrm>
            <a:off x="69574" y="3429000"/>
            <a:ext cx="2459936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選定基礎模型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Llama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Gemma)</a:t>
            </a:r>
          </a:p>
        </p:txBody>
      </p:sp>
    </p:spTree>
    <p:extLst>
      <p:ext uri="{BB962C8B-B14F-4D97-AF65-F5344CB8AC3E}">
        <p14:creationId xmlns:p14="http://schemas.microsoft.com/office/powerpoint/2010/main" val="1125531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B1B9F-40C8-E4A0-EC7B-03324B0C2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0492AC-D0AD-F1F2-A458-7686C125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微調的工作流程</a:t>
            </a:r>
            <a:r>
              <a:rPr lang="en-US" altLang="zh-TW" dirty="0">
                <a:latin typeface="微軟正黑體" panose="020B0604030504040204" pitchFamily="34" charset="-120"/>
              </a:rPr>
              <a:t>(2/4)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FFDEDB-BBE5-C042-A7BE-2DC269ECE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6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5559537-EF32-61E6-1E50-9A3A0E4DB47D}"/>
              </a:ext>
            </a:extLst>
          </p:cNvPr>
          <p:cNvSpPr/>
          <p:nvPr/>
        </p:nvSpPr>
        <p:spPr>
          <a:xfrm>
            <a:off x="69574" y="3429000"/>
            <a:ext cx="2459936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選定基礎模型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Llama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Gemma)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B11063B-41FE-43E5-9839-CE0D6037F5D5}"/>
              </a:ext>
            </a:extLst>
          </p:cNvPr>
          <p:cNvSpPr/>
          <p:nvPr/>
        </p:nvSpPr>
        <p:spPr>
          <a:xfrm>
            <a:off x="3187930" y="3429000"/>
            <a:ext cx="2785822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收集任務資料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通常為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input/output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A2BB66AC-DAA6-81DF-5D0D-58CFEB291959}"/>
              </a:ext>
            </a:extLst>
          </p:cNvPr>
          <p:cNvSpPr/>
          <p:nvPr/>
        </p:nvSpPr>
        <p:spPr>
          <a:xfrm>
            <a:off x="2724876" y="3747051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0416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9C79C-40EE-8B2D-7A75-7FE7F46B9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BA98A1-CB1E-107A-4754-F9C15040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微調的工作流程</a:t>
            </a:r>
            <a:r>
              <a:rPr lang="en-US" altLang="zh-TW" dirty="0">
                <a:latin typeface="微軟正黑體" panose="020B0604030504040204" pitchFamily="34" charset="-120"/>
              </a:rPr>
              <a:t>(3/4)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161F42-8FE2-AC8F-FB1C-1E73E9747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7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0016973-323C-CA63-326B-26B51DDDD6B9}"/>
              </a:ext>
            </a:extLst>
          </p:cNvPr>
          <p:cNvSpPr/>
          <p:nvPr/>
        </p:nvSpPr>
        <p:spPr>
          <a:xfrm>
            <a:off x="69574" y="3429000"/>
            <a:ext cx="2459936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選定基礎模型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Llama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Gemma)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E0059E8-312B-83A2-4836-F0D34F56BBBE}"/>
              </a:ext>
            </a:extLst>
          </p:cNvPr>
          <p:cNvSpPr/>
          <p:nvPr/>
        </p:nvSpPr>
        <p:spPr>
          <a:xfrm>
            <a:off x="3187930" y="3429000"/>
            <a:ext cx="2785822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收集任務資料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通常為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input/output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388A155-37B3-9D1F-BA54-C5A238A183DD}"/>
              </a:ext>
            </a:extLst>
          </p:cNvPr>
          <p:cNvSpPr/>
          <p:nvPr/>
        </p:nvSpPr>
        <p:spPr>
          <a:xfrm>
            <a:off x="6597577" y="3429000"/>
            <a:ext cx="3041817" cy="914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決定微調方法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全參數、部分參數如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1E613E10-67FF-854B-37D1-8A74B020AF01}"/>
              </a:ext>
            </a:extLst>
          </p:cNvPr>
          <p:cNvSpPr/>
          <p:nvPr/>
        </p:nvSpPr>
        <p:spPr>
          <a:xfrm>
            <a:off x="6099264" y="3747051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0B62EF8F-B87A-CDE1-8255-031099B5BEE7}"/>
              </a:ext>
            </a:extLst>
          </p:cNvPr>
          <p:cNvSpPr/>
          <p:nvPr/>
        </p:nvSpPr>
        <p:spPr>
          <a:xfrm>
            <a:off x="2724876" y="3747051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5611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3D583-807C-6EF2-F16C-FAB3CDCE2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6686AB-C5D3-8B21-7C09-79CA5CE8A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微調的工作流程</a:t>
            </a:r>
            <a:r>
              <a:rPr lang="en-US" altLang="zh-TW" dirty="0">
                <a:latin typeface="微軟正黑體" panose="020B0604030504040204" pitchFamily="34" charset="-120"/>
              </a:rPr>
              <a:t>(4/4)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EE7FBB-779B-3558-EA52-D94CA8590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8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09CBA74-8735-35CF-FFC6-53050833D6CE}"/>
              </a:ext>
            </a:extLst>
          </p:cNvPr>
          <p:cNvSpPr/>
          <p:nvPr/>
        </p:nvSpPr>
        <p:spPr>
          <a:xfrm>
            <a:off x="69574" y="3429000"/>
            <a:ext cx="2459936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選定基礎模型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Llama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Gemma)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D006392-5B93-2139-F05D-5131C64D5A3C}"/>
              </a:ext>
            </a:extLst>
          </p:cNvPr>
          <p:cNvSpPr/>
          <p:nvPr/>
        </p:nvSpPr>
        <p:spPr>
          <a:xfrm>
            <a:off x="3187930" y="3429000"/>
            <a:ext cx="2785822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收集任務資料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通常為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input/output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32D90FA-AA12-B6FC-A0B3-794A30231C27}"/>
              </a:ext>
            </a:extLst>
          </p:cNvPr>
          <p:cNvSpPr/>
          <p:nvPr/>
        </p:nvSpPr>
        <p:spPr>
          <a:xfrm>
            <a:off x="6597577" y="3429000"/>
            <a:ext cx="3041817" cy="914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決定微調方法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全參數、部分參數如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LoRA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E71BB1CE-80BE-DAD9-1622-8A0C25ECCF08}"/>
              </a:ext>
            </a:extLst>
          </p:cNvPr>
          <p:cNvSpPr/>
          <p:nvPr/>
        </p:nvSpPr>
        <p:spPr>
          <a:xfrm>
            <a:off x="10288654" y="3429000"/>
            <a:ext cx="1620080" cy="914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訓練模型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C70EC1D0-8212-8328-F9DE-AF44E416B4C9}"/>
              </a:ext>
            </a:extLst>
          </p:cNvPr>
          <p:cNvSpPr/>
          <p:nvPr/>
        </p:nvSpPr>
        <p:spPr>
          <a:xfrm>
            <a:off x="6099264" y="3747051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BE4A86AF-B4FA-48A4-44B8-E12980D4E9E5}"/>
              </a:ext>
            </a:extLst>
          </p:cNvPr>
          <p:cNvSpPr/>
          <p:nvPr/>
        </p:nvSpPr>
        <p:spPr>
          <a:xfrm>
            <a:off x="2724876" y="3747051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5D1B3427-176D-D4C1-AAF7-655711DDD4A8}"/>
              </a:ext>
            </a:extLst>
          </p:cNvPr>
          <p:cNvSpPr/>
          <p:nvPr/>
        </p:nvSpPr>
        <p:spPr>
          <a:xfrm>
            <a:off x="9797084" y="3747051"/>
            <a:ext cx="400298" cy="308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2525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E1F6B-B2B9-B1C5-C274-2C1EA8FD3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8F3B4-77C9-AC5D-9159-AF68382A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dirty="0" err="1">
                <a:latin typeface="微軟正黑體" panose="020B0604030504040204" pitchFamily="34" charset="-120"/>
              </a:rPr>
              <a:t>LoRA</a:t>
            </a:r>
            <a:r>
              <a:rPr lang="zh-TW" altLang="en-US" dirty="0">
                <a:latin typeface="微軟正黑體" panose="020B0604030504040204" pitchFamily="34" charset="-120"/>
              </a:rPr>
              <a:t> 微調方法介紹</a:t>
            </a:r>
            <a:endParaRPr lang="zh-TW" altLang="en-US" dirty="0">
              <a:latin typeface="微軟正黑體" panose="020B06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A12E43-15DE-8ECE-EC28-BB1840D4D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 err="1"/>
              <a:t>LoRA</a:t>
            </a:r>
            <a:r>
              <a:rPr lang="en-US" altLang="zh-TW" b="1" dirty="0"/>
              <a:t>: Low-Rank Adaptation of Large Language Models </a:t>
            </a:r>
            <a:r>
              <a:rPr lang="en-US" altLang="zh-TW" dirty="0"/>
              <a:t>https://arxiv.org/abs/2106.09685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38C41A-85CC-797B-3B1C-026F7C50F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4766498"/>
      </p:ext>
    </p:extLst>
  </p:cSld>
  <p:clrMapOvr>
    <a:masterClrMapping/>
  </p:clrMapOvr>
</p:sld>
</file>

<file path=ppt/theme/theme1.xml><?xml version="1.0" encoding="utf-8"?>
<a:theme xmlns:a="http://schemas.openxmlformats.org/drawingml/2006/main" name="軟工教材範本-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軟工教材範本-V2</Template>
  <TotalTime>40271</TotalTime>
  <Words>1505</Words>
  <Application>Microsoft Office PowerPoint</Application>
  <PresentationFormat>寬螢幕</PresentationFormat>
  <Paragraphs>265</Paragraphs>
  <Slides>43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51" baseType="lpstr">
      <vt:lpstr>微軟正黑體</vt:lpstr>
      <vt:lpstr>Arial</vt:lpstr>
      <vt:lpstr>Calibri</vt:lpstr>
      <vt:lpstr>Cambria Math</vt:lpstr>
      <vt:lpstr>Dosis</vt:lpstr>
      <vt:lpstr>Times New Roman</vt:lpstr>
      <vt:lpstr>Trebuchet MS</vt:lpstr>
      <vt:lpstr>軟工教材範本-V2</vt:lpstr>
      <vt:lpstr>大型語言模型 LoRA 微調訓練</vt:lpstr>
      <vt:lpstr>1. 模型微調介紹</vt:lpstr>
      <vt:lpstr>什麼是模型微調(Fine-Tuning)?</vt:lpstr>
      <vt:lpstr>為什麼需要微調？</vt:lpstr>
      <vt:lpstr>微調的工作流程(1/4)</vt:lpstr>
      <vt:lpstr>微調的工作流程(2/4)</vt:lpstr>
      <vt:lpstr>微調的工作流程(3/4)</vt:lpstr>
      <vt:lpstr>微調的工作流程(4/4)</vt:lpstr>
      <vt:lpstr>2. LoRA 微調方法介紹</vt:lpstr>
      <vt:lpstr>什麼是 LoRA(Low-Rank Adaptation)？</vt:lpstr>
      <vt:lpstr>LoRA 的原理</vt:lpstr>
      <vt:lpstr>LLM 微調任務中 LoRA 的應用</vt:lpstr>
      <vt:lpstr>3. LLM 的 Tokenizer</vt:lpstr>
      <vt:lpstr>Tokenizer 作用</vt:lpstr>
      <vt:lpstr>Tokenizer-Encode(1/3)</vt:lpstr>
      <vt:lpstr>Tokenizer-Encode(2/3)</vt:lpstr>
      <vt:lpstr>Tokenizer-Encode(3/3)</vt:lpstr>
      <vt:lpstr>Tokenizer-Decode(1/3)</vt:lpstr>
      <vt:lpstr>Tokenizer-Decode(2/3)</vt:lpstr>
      <vt:lpstr>Tokenizer-Decode(3/3)</vt:lpstr>
      <vt:lpstr>4. LLM 結合 LoRA 的推理流程</vt:lpstr>
      <vt:lpstr>LLM 結合 LoRA 的推理流程(1/4)</vt:lpstr>
      <vt:lpstr>LLM 結合 LoRA 的推理流程(2/4)</vt:lpstr>
      <vt:lpstr>LLM 結合 LoRA 的推理流程(3/4)</vt:lpstr>
      <vt:lpstr>LLM 結合 LoRA 的推理流程(4/4)</vt:lpstr>
      <vt:lpstr>5. 交叉熵損失函數</vt:lpstr>
      <vt:lpstr>Log2(x) 曲線圖-複習</vt:lpstr>
      <vt:lpstr>熵(Entropy)(1/2)</vt:lpstr>
      <vt:lpstr>熵(Entropy)(2/2)</vt:lpstr>
      <vt:lpstr>交叉熵(Cross-entropy)(1/2)</vt:lpstr>
      <vt:lpstr>交叉熵(Cross-entropy)(2/2)</vt:lpstr>
      <vt:lpstr>6. Lab：微調出一個寫歌 LLM</vt:lpstr>
      <vt:lpstr>獲取 HuggingFace Token(1/4)</vt:lpstr>
      <vt:lpstr>獲取 HuggingFace Token(2/4)</vt:lpstr>
      <vt:lpstr>獲取 HuggingFace Token(3/4)</vt:lpstr>
      <vt:lpstr>獲取 HuggingFace Token(4/4)</vt:lpstr>
      <vt:lpstr>設定 Colab Secret(1/2)</vt:lpstr>
      <vt:lpstr>設定 Colab Secret(2/2)</vt:lpstr>
      <vt:lpstr>設定 Colab 的 GPU 執行階段(1/2)</vt:lpstr>
      <vt:lpstr>設定 Colab 的 GPU 執行階段(2/2)</vt:lpstr>
      <vt:lpstr>歌詞創作 AI - LoRA 微調實戰</vt:lpstr>
      <vt:lpstr>課程資源</vt:lpstr>
      <vt:lpstr>PowerPoint 簡報</vt:lpstr>
    </vt:vector>
  </TitlesOfParts>
  <Company>Compuware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Template</dc:title>
  <dc:creator>Sandra Daugherty</dc:creator>
  <cp:lastModifiedBy>NBUSER</cp:lastModifiedBy>
  <cp:revision>1992</cp:revision>
  <cp:lastPrinted>2024-10-17T05:38:57Z</cp:lastPrinted>
  <dcterms:created xsi:type="dcterms:W3CDTF">2000-07-25T14:24:20Z</dcterms:created>
  <dcterms:modified xsi:type="dcterms:W3CDTF">2025-07-24T08:46:46Z</dcterms:modified>
</cp:coreProperties>
</file>